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4"/>
  </p:sldMasterIdLst>
  <p:notesMasterIdLst>
    <p:notesMasterId r:id="rId14"/>
  </p:notesMasterIdLst>
  <p:sldIdLst>
    <p:sldId id="256" r:id="rId5"/>
    <p:sldId id="268" r:id="rId6"/>
    <p:sldId id="299" r:id="rId7"/>
    <p:sldId id="300" r:id="rId8"/>
    <p:sldId id="301" r:id="rId9"/>
    <p:sldId id="302" r:id="rId10"/>
    <p:sldId id="303" r:id="rId11"/>
    <p:sldId id="304" r:id="rId12"/>
    <p:sldId id="29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17"/>
    <p:restoredTop sz="94688"/>
  </p:normalViewPr>
  <p:slideViewPr>
    <p:cSldViewPr snapToGrid="0">
      <p:cViewPr varScale="1">
        <p:scale>
          <a:sx n="66" d="100"/>
          <a:sy n="66" d="100"/>
        </p:scale>
        <p:origin x="224" y="2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0CDFD-A021-A04A-8A67-B8287B446826}" type="datetimeFigureOut">
              <a:rPr lang="en-GB" smtClean="0"/>
              <a:t>07/03/2023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F5700-4A2C-B44A-8686-5FAC2640FB9E}" type="slidenum">
              <a:rPr lang="en-GB" smtClean="0"/>
              <a:t>‹#›</a:t>
            </a:fld>
            <a:endParaRPr lang="en-GB" dirty="0"/>
          </a:p>
        </p:txBody>
      </p:sp>
    </p:spTree>
    <p:extLst>
      <p:ext uri="{BB962C8B-B14F-4D97-AF65-F5344CB8AC3E}">
        <p14:creationId xmlns:p14="http://schemas.microsoft.com/office/powerpoint/2010/main" val="90540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0F5700-4A2C-B44A-8686-5FAC2640FB9E}" type="slidenum">
              <a:rPr lang="en-GB" smtClean="0"/>
              <a:t>2</a:t>
            </a:fld>
            <a:endParaRPr lang="en-GB" dirty="0"/>
          </a:p>
        </p:txBody>
      </p:sp>
    </p:spTree>
    <p:extLst>
      <p:ext uri="{BB962C8B-B14F-4D97-AF65-F5344CB8AC3E}">
        <p14:creationId xmlns:p14="http://schemas.microsoft.com/office/powerpoint/2010/main" val="66465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3/7/23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47927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3/7/23</a:t>
            </a:fld>
            <a:endParaRPr lang="en-US" dirty="0"/>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412819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3/7/23</a:t>
            </a:fld>
            <a:endParaRPr lang="en-US" dirty="0"/>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1473188226"/>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ersonaloutcomes.network/"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www.encompassborders.com/" TargetMode="External"/><Relationship Id="rId7" Type="http://schemas.openxmlformats.org/officeDocument/2006/relationships/hyperlink" Target="mailto:info@SDSScotland.org.uk"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admin@borderscarers.co.uk" TargetMode="External"/><Relationship Id="rId5" Type="http://schemas.openxmlformats.org/officeDocument/2006/relationships/hyperlink" Target="mailto:info@bordersadvocacy.org.uk" TargetMode="External"/><Relationship Id="rId4" Type="http://schemas.openxmlformats.org/officeDocument/2006/relationships/hyperlink" Target="mailto:admin@encompassborder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background pattern&#10;&#10;Description automatically generated">
            <a:extLst>
              <a:ext uri="{FF2B5EF4-FFF2-40B4-BE49-F238E27FC236}">
                <a16:creationId xmlns:a16="http://schemas.microsoft.com/office/drawing/2014/main" id="{D102B2DE-05EB-4A47-8E12-EFE44496725A}"/>
              </a:ext>
            </a:extLst>
          </p:cNvPr>
          <p:cNvPicPr>
            <a:picLocks noChangeAspect="1"/>
          </p:cNvPicPr>
          <p:nvPr/>
        </p:nvPicPr>
        <p:blipFill rotWithShape="1">
          <a:blip r:embed="rId2"/>
          <a:srcRect r="28900"/>
          <a:stretch/>
        </p:blipFill>
        <p:spPr>
          <a:xfrm>
            <a:off x="-2" y="10"/>
            <a:ext cx="8668512" cy="6857990"/>
          </a:xfrm>
          <a:prstGeom prst="rect">
            <a:avLst/>
          </a:prstGeom>
        </p:spPr>
      </p:pic>
      <p:sp>
        <p:nvSpPr>
          <p:cNvPr id="55" name="Rectangle 54">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1283AD-568D-A843-9C75-55ECE0F33DCC}"/>
              </a:ext>
            </a:extLst>
          </p:cNvPr>
          <p:cNvSpPr>
            <a:spLocks noGrp="1"/>
          </p:cNvSpPr>
          <p:nvPr>
            <p:ph type="ctrTitle"/>
          </p:nvPr>
        </p:nvSpPr>
        <p:spPr>
          <a:xfrm>
            <a:off x="6319322" y="2311080"/>
            <a:ext cx="5660346" cy="2072369"/>
          </a:xfrm>
        </p:spPr>
        <p:txBody>
          <a:bodyPr anchor="b">
            <a:normAutofit/>
          </a:bodyPr>
          <a:lstStyle/>
          <a:p>
            <a:r>
              <a:rPr lang="en-GB" sz="4800" dirty="0">
                <a:latin typeface="+mn-lt"/>
              </a:rPr>
              <a:t>All about outcomes</a:t>
            </a:r>
          </a:p>
        </p:txBody>
      </p:sp>
      <p:sp>
        <p:nvSpPr>
          <p:cNvPr id="57" name="Rectangle 5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8C735340-8FB8-2B4B-BF22-CC347E75A733}"/>
              </a:ext>
            </a:extLst>
          </p:cNvPr>
          <p:cNvGrpSpPr/>
          <p:nvPr/>
        </p:nvGrpSpPr>
        <p:grpSpPr>
          <a:xfrm>
            <a:off x="6758152" y="241738"/>
            <a:ext cx="4498427" cy="1402562"/>
            <a:chOff x="6758152" y="241738"/>
            <a:chExt cx="4498427" cy="1402562"/>
          </a:xfrm>
        </p:grpSpPr>
        <p:sp>
          <p:nvSpPr>
            <p:cNvPr id="3" name="Rectangle 2">
              <a:extLst>
                <a:ext uri="{FF2B5EF4-FFF2-40B4-BE49-F238E27FC236}">
                  <a16:creationId xmlns:a16="http://schemas.microsoft.com/office/drawing/2014/main" id="{243FB00D-2DD1-8840-8142-93B97FDE27EC}"/>
                </a:ext>
              </a:extLst>
            </p:cNvPr>
            <p:cNvSpPr/>
            <p:nvPr/>
          </p:nvSpPr>
          <p:spPr>
            <a:xfrm>
              <a:off x="6758152" y="241738"/>
              <a:ext cx="4498427" cy="14025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5" name="Picture 4" descr="Logo&#10;&#10;Description automatically generated with medium confidence">
              <a:extLst>
                <a:ext uri="{FF2B5EF4-FFF2-40B4-BE49-F238E27FC236}">
                  <a16:creationId xmlns:a16="http://schemas.microsoft.com/office/drawing/2014/main" id="{D858269E-172A-4448-B75D-2EEC59394724}"/>
                </a:ext>
              </a:extLst>
            </p:cNvPr>
            <p:cNvPicPr>
              <a:picLocks noChangeAspect="1"/>
            </p:cNvPicPr>
            <p:nvPr/>
          </p:nvPicPr>
          <p:blipFill>
            <a:blip r:embed="rId3"/>
            <a:stretch>
              <a:fillRect/>
            </a:stretch>
          </p:blipFill>
          <p:spPr>
            <a:xfrm>
              <a:off x="7068959" y="401210"/>
              <a:ext cx="2007973" cy="1106959"/>
            </a:xfrm>
            <a:prstGeom prst="rect">
              <a:avLst/>
            </a:prstGeom>
          </p:spPr>
        </p:pic>
        <p:pic>
          <p:nvPicPr>
            <p:cNvPr id="6" name="Picture 5" descr="Chart, sunburst chart&#10;&#10;Description automatically generated">
              <a:extLst>
                <a:ext uri="{FF2B5EF4-FFF2-40B4-BE49-F238E27FC236}">
                  <a16:creationId xmlns:a16="http://schemas.microsoft.com/office/drawing/2014/main" id="{A9020753-3C54-584E-BCD9-9BB79F26E301}"/>
                </a:ext>
              </a:extLst>
            </p:cNvPr>
            <p:cNvPicPr>
              <a:picLocks noChangeAspect="1"/>
            </p:cNvPicPr>
            <p:nvPr/>
          </p:nvPicPr>
          <p:blipFill>
            <a:blip r:embed="rId4"/>
            <a:stretch>
              <a:fillRect/>
            </a:stretch>
          </p:blipFill>
          <p:spPr>
            <a:xfrm>
              <a:off x="9344949" y="377869"/>
              <a:ext cx="1803400" cy="1130300"/>
            </a:xfrm>
            <a:prstGeom prst="rect">
              <a:avLst/>
            </a:prstGeom>
          </p:spPr>
        </p:pic>
      </p:grpSp>
    </p:spTree>
    <p:extLst>
      <p:ext uri="{BB962C8B-B14F-4D97-AF65-F5344CB8AC3E}">
        <p14:creationId xmlns:p14="http://schemas.microsoft.com/office/powerpoint/2010/main" val="21743993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3"/>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182801" cy="5109396"/>
          </a:xfrm>
          <a:prstGeom prst="rect">
            <a:avLst/>
          </a:prstGeom>
        </p:spPr>
        <p:txBody>
          <a:bodyPr vert="horz" wrap="square" lIns="91440" tIns="45720" rIns="91440" bIns="45720" rtlCol="0">
            <a:noAutofit/>
          </a:bodyPr>
          <a:lstStyle/>
          <a:p>
            <a:r>
              <a:rPr lang="en-US" altLang="en-US" sz="2800" b="1" dirty="0"/>
              <a:t>What do we mean by an outcome?</a:t>
            </a:r>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4532010" cy="651140"/>
          </a:xfrm>
          <a:prstGeom prst="rect">
            <a:avLst/>
          </a:prstGeom>
        </p:spPr>
        <p:txBody>
          <a:bodyPr wrap="none">
            <a:spAutoFit/>
          </a:bodyPr>
          <a:lstStyle/>
          <a:p>
            <a:pPr>
              <a:lnSpc>
                <a:spcPct val="107000"/>
              </a:lnSpc>
              <a:spcAft>
                <a:spcPts val="800"/>
              </a:spcAft>
            </a:pPr>
            <a:r>
              <a:rPr lang="en-GB" sz="3600" b="1" dirty="0">
                <a:solidFill>
                  <a:schemeClr val="accent2"/>
                </a:solidFill>
                <a:effectLst/>
                <a:latin typeface="+mj-lt"/>
                <a:ea typeface="Calibri" panose="020F0502020204030204" pitchFamily="34" charset="0"/>
                <a:cs typeface="Times New Roman" panose="02020603050405020304" pitchFamily="18" charset="0"/>
              </a:rPr>
              <a:t>All about outcomes</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886FD8D-CF4B-376B-F80A-D1A61CE31E78}"/>
              </a:ext>
            </a:extLst>
          </p:cNvPr>
          <p:cNvSpPr txBox="1"/>
          <p:nvPr/>
        </p:nvSpPr>
        <p:spPr>
          <a:xfrm>
            <a:off x="5308358" y="2333685"/>
            <a:ext cx="6182801" cy="3847207"/>
          </a:xfrm>
          <a:prstGeom prst="rect">
            <a:avLst/>
          </a:prstGeom>
          <a:noFill/>
        </p:spPr>
        <p:txBody>
          <a:bodyPr wrap="square">
            <a:spAutoFit/>
          </a:bodyPr>
          <a:lstStyle/>
          <a:p>
            <a:pPr marL="0" indent="0" eaLnBrk="1" hangingPunct="1">
              <a:buFont typeface="Arial" panose="020B0604020202020204" pitchFamily="34" charset="0"/>
              <a:buNone/>
            </a:pPr>
            <a:r>
              <a:rPr lang="en-US" altLang="en-US" sz="2800" spc="300" dirty="0"/>
              <a:t>Outcomes are understood both as the goals that service users and carers want to achieve in partnership with services, and as the impact or affect of services on individual lives. </a:t>
            </a:r>
          </a:p>
          <a:p>
            <a:pPr marL="0" indent="0" eaLnBrk="1" hangingPunct="1">
              <a:buFont typeface="Arial" panose="020B0604020202020204" pitchFamily="34" charset="0"/>
              <a:buNone/>
            </a:pPr>
            <a:endParaRPr lang="en-US" altLang="en-US" sz="2400" dirty="0"/>
          </a:p>
          <a:p>
            <a:endParaRPr lang="en-US" sz="2400" dirty="0"/>
          </a:p>
        </p:txBody>
      </p:sp>
      <p:pic>
        <p:nvPicPr>
          <p:cNvPr id="10" name="Graphic 9" descr="Open quotation mark with solid fill">
            <a:extLst>
              <a:ext uri="{FF2B5EF4-FFF2-40B4-BE49-F238E27FC236}">
                <a16:creationId xmlns:a16="http://schemas.microsoft.com/office/drawing/2014/main" id="{C6E03694-FB41-5C2B-21C3-FC932DF87D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28457" y="1876485"/>
            <a:ext cx="914400" cy="914400"/>
          </a:xfrm>
          <a:prstGeom prst="rect">
            <a:avLst/>
          </a:prstGeom>
        </p:spPr>
      </p:pic>
    </p:spTree>
    <p:extLst>
      <p:ext uri="{BB962C8B-B14F-4D97-AF65-F5344CB8AC3E}">
        <p14:creationId xmlns:p14="http://schemas.microsoft.com/office/powerpoint/2010/main" val="47934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182801" cy="5109396"/>
          </a:xfrm>
          <a:prstGeom prst="rect">
            <a:avLst/>
          </a:prstGeom>
        </p:spPr>
        <p:txBody>
          <a:bodyPr vert="horz" wrap="square" lIns="91440" tIns="45720" rIns="91440" bIns="45720" rtlCol="0">
            <a:noAutofit/>
          </a:bodyPr>
          <a:lstStyle/>
          <a:p>
            <a:r>
              <a:rPr lang="en-US" altLang="en-US" sz="2800" b="1" dirty="0"/>
              <a:t>What do we mean by an outcome?</a:t>
            </a:r>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4532010" cy="651140"/>
          </a:xfrm>
          <a:prstGeom prst="rect">
            <a:avLst/>
          </a:prstGeom>
        </p:spPr>
        <p:txBody>
          <a:bodyPr wrap="none">
            <a:spAutoFit/>
          </a:bodyPr>
          <a:lstStyle/>
          <a:p>
            <a:pPr>
              <a:lnSpc>
                <a:spcPct val="107000"/>
              </a:lnSpc>
              <a:spcAft>
                <a:spcPts val="800"/>
              </a:spcAft>
            </a:pPr>
            <a:r>
              <a:rPr lang="en-GB" sz="3600" b="1" dirty="0">
                <a:solidFill>
                  <a:schemeClr val="accent2"/>
                </a:solidFill>
                <a:effectLst/>
                <a:latin typeface="+mj-lt"/>
                <a:ea typeface="Calibri" panose="020F0502020204030204" pitchFamily="34" charset="0"/>
                <a:cs typeface="Times New Roman" panose="02020603050405020304" pitchFamily="18" charset="0"/>
              </a:rPr>
              <a:t>All about outcomes</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886FD8D-CF4B-376B-F80A-D1A61CE31E78}"/>
              </a:ext>
            </a:extLst>
          </p:cNvPr>
          <p:cNvSpPr txBox="1"/>
          <p:nvPr/>
        </p:nvSpPr>
        <p:spPr>
          <a:xfrm>
            <a:off x="5308358" y="2333685"/>
            <a:ext cx="6182801" cy="4708981"/>
          </a:xfrm>
          <a:prstGeom prst="rect">
            <a:avLst/>
          </a:prstGeom>
          <a:noFill/>
        </p:spPr>
        <p:txBody>
          <a:bodyPr wrap="square">
            <a:spAutoFit/>
          </a:bodyPr>
          <a:lstStyle/>
          <a:p>
            <a:pPr marL="0" indent="0" eaLnBrk="1" hangingPunct="1">
              <a:buFont typeface="Arial" panose="020B0604020202020204" pitchFamily="34" charset="0"/>
              <a:buNone/>
            </a:pPr>
            <a:r>
              <a:rPr lang="en-US" altLang="en-US" sz="2800" spc="300" dirty="0"/>
              <a:t>The philosophy of this approach is one that emphasises the strengths, capacity and resilience of individuals, builds upon natural support systems and includes consideration of wider community-based resources.</a:t>
            </a:r>
            <a:endParaRPr lang="en-GB" altLang="en-US" sz="2800" spc="300" dirty="0"/>
          </a:p>
          <a:p>
            <a:pPr marL="0" indent="0" eaLnBrk="1" hangingPunct="1">
              <a:buFont typeface="Arial" panose="020B0604020202020204" pitchFamily="34" charset="0"/>
              <a:buNone/>
            </a:pPr>
            <a:endParaRPr lang="en-US" altLang="en-US" sz="2400" dirty="0"/>
          </a:p>
          <a:p>
            <a:endParaRPr lang="en-US" sz="2400" dirty="0"/>
          </a:p>
        </p:txBody>
      </p:sp>
      <p:pic>
        <p:nvPicPr>
          <p:cNvPr id="10" name="Graphic 9" descr="Open quotation mark with solid fill">
            <a:extLst>
              <a:ext uri="{FF2B5EF4-FFF2-40B4-BE49-F238E27FC236}">
                <a16:creationId xmlns:a16="http://schemas.microsoft.com/office/drawing/2014/main" id="{C6E03694-FB41-5C2B-21C3-FC932DF87D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28457" y="1876485"/>
            <a:ext cx="914400" cy="914400"/>
          </a:xfrm>
          <a:prstGeom prst="rect">
            <a:avLst/>
          </a:prstGeom>
        </p:spPr>
      </p:pic>
      <p:pic>
        <p:nvPicPr>
          <p:cNvPr id="11" name="Graphic 10" descr="Open quotation mark with solid fill">
            <a:extLst>
              <a:ext uri="{FF2B5EF4-FFF2-40B4-BE49-F238E27FC236}">
                <a16:creationId xmlns:a16="http://schemas.microsoft.com/office/drawing/2014/main" id="{DAF14904-7594-C5D8-2AD6-FB6C5B0850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V="1">
            <a:off x="10492889" y="5531216"/>
            <a:ext cx="864659" cy="864659"/>
          </a:xfrm>
          <a:prstGeom prst="rect">
            <a:avLst/>
          </a:prstGeom>
        </p:spPr>
      </p:pic>
    </p:spTree>
    <p:extLst>
      <p:ext uri="{BB962C8B-B14F-4D97-AF65-F5344CB8AC3E}">
        <p14:creationId xmlns:p14="http://schemas.microsoft.com/office/powerpoint/2010/main" val="385503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182801" cy="5109396"/>
          </a:xfrm>
          <a:prstGeom prst="rect">
            <a:avLst/>
          </a:prstGeom>
        </p:spPr>
        <p:txBody>
          <a:bodyPr vert="horz" wrap="square" lIns="91440" tIns="45720" rIns="91440" bIns="45720" rtlCol="0">
            <a:noAutofit/>
          </a:bodyPr>
          <a:lstStyle/>
          <a:p>
            <a:r>
              <a:rPr lang="en-US" altLang="en-US" sz="2800" b="1" dirty="0"/>
              <a:t>The difference between outputs and outcomes</a:t>
            </a:r>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4532010" cy="651140"/>
          </a:xfrm>
          <a:prstGeom prst="rect">
            <a:avLst/>
          </a:prstGeom>
        </p:spPr>
        <p:txBody>
          <a:bodyPr wrap="none">
            <a:spAutoFit/>
          </a:bodyPr>
          <a:lstStyle/>
          <a:p>
            <a:pPr>
              <a:lnSpc>
                <a:spcPct val="107000"/>
              </a:lnSpc>
              <a:spcAft>
                <a:spcPts val="800"/>
              </a:spcAft>
            </a:pPr>
            <a:r>
              <a:rPr lang="en-GB" sz="3600" b="1" dirty="0">
                <a:solidFill>
                  <a:schemeClr val="accent2"/>
                </a:solidFill>
                <a:effectLst/>
                <a:latin typeface="+mj-lt"/>
                <a:ea typeface="Calibri" panose="020F0502020204030204" pitchFamily="34" charset="0"/>
                <a:cs typeface="Times New Roman" panose="02020603050405020304" pitchFamily="18" charset="0"/>
              </a:rPr>
              <a:t>All about outcomes</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46E1795-D1FA-F498-A916-7742EEEA4A8A}"/>
              </a:ext>
            </a:extLst>
          </p:cNvPr>
          <p:cNvSpPr/>
          <p:nvPr/>
        </p:nvSpPr>
        <p:spPr>
          <a:xfrm>
            <a:off x="5227908" y="2798956"/>
            <a:ext cx="6182801" cy="3566686"/>
          </a:xfrm>
          <a:prstGeom prst="rect">
            <a:avLst/>
          </a:prstGeom>
        </p:spPr>
        <p:txBody>
          <a:bodyPr vert="horz" wrap="square" lIns="91440" tIns="45720" rIns="91440" bIns="45720" rtlCol="0">
            <a:noAutofit/>
          </a:bodyPr>
          <a:lstStyle/>
          <a:p>
            <a:r>
              <a:rPr lang="en-GB" sz="2800" dirty="0"/>
              <a:t>Tasks or activities – such as hours of care delivered, or number of purchases made - are </a:t>
            </a:r>
            <a:r>
              <a:rPr lang="en-GB" sz="2800" b="1" dirty="0"/>
              <a:t>outputs</a:t>
            </a:r>
            <a:r>
              <a:rPr lang="en-GB" sz="2800" dirty="0"/>
              <a:t>.</a:t>
            </a:r>
          </a:p>
          <a:p>
            <a:endParaRPr lang="en-GB" sz="2800" dirty="0"/>
          </a:p>
          <a:p>
            <a:r>
              <a:rPr lang="en-GB" sz="2800" b="1" dirty="0"/>
              <a:t>Outcomes</a:t>
            </a:r>
            <a:r>
              <a:rPr lang="en-GB" sz="2800" dirty="0"/>
              <a:t> are the difference made by the outputs.</a:t>
            </a:r>
          </a:p>
          <a:p>
            <a:endParaRPr lang="en-GB" sz="2800" dirty="0"/>
          </a:p>
          <a:p>
            <a:endParaRPr lang="en-GB" sz="2800" dirty="0"/>
          </a:p>
          <a:p>
            <a:endParaRPr lang="en-GB" sz="2800" dirty="0"/>
          </a:p>
          <a:p>
            <a:endParaRPr lang="en-GB" sz="2400" b="1" dirty="0"/>
          </a:p>
        </p:txBody>
      </p:sp>
    </p:spTree>
    <p:extLst>
      <p:ext uri="{BB962C8B-B14F-4D97-AF65-F5344CB8AC3E}">
        <p14:creationId xmlns:p14="http://schemas.microsoft.com/office/powerpoint/2010/main" val="297948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182801" cy="5109396"/>
          </a:xfrm>
          <a:prstGeom prst="rect">
            <a:avLst/>
          </a:prstGeom>
        </p:spPr>
        <p:txBody>
          <a:bodyPr vert="horz" wrap="square" lIns="91440" tIns="45720" rIns="91440" bIns="45720" rtlCol="0">
            <a:noAutofit/>
          </a:bodyPr>
          <a:lstStyle/>
          <a:p>
            <a:r>
              <a:rPr lang="en-US" altLang="en-US" sz="2800" b="1" dirty="0"/>
              <a:t>The difference between outputs and outcomes</a:t>
            </a:r>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4532010" cy="651140"/>
          </a:xfrm>
          <a:prstGeom prst="rect">
            <a:avLst/>
          </a:prstGeom>
        </p:spPr>
        <p:txBody>
          <a:bodyPr wrap="none">
            <a:spAutoFit/>
          </a:bodyPr>
          <a:lstStyle/>
          <a:p>
            <a:pPr>
              <a:lnSpc>
                <a:spcPct val="107000"/>
              </a:lnSpc>
              <a:spcAft>
                <a:spcPts val="800"/>
              </a:spcAft>
            </a:pPr>
            <a:r>
              <a:rPr lang="en-GB" sz="3600" b="1" dirty="0">
                <a:solidFill>
                  <a:schemeClr val="accent2"/>
                </a:solidFill>
                <a:effectLst/>
                <a:latin typeface="+mj-lt"/>
                <a:ea typeface="Calibri" panose="020F0502020204030204" pitchFamily="34" charset="0"/>
                <a:cs typeface="Times New Roman" panose="02020603050405020304" pitchFamily="18" charset="0"/>
              </a:rPr>
              <a:t>All about outcomes</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46E1795-D1FA-F498-A916-7742EEEA4A8A}"/>
              </a:ext>
            </a:extLst>
          </p:cNvPr>
          <p:cNvSpPr/>
          <p:nvPr/>
        </p:nvSpPr>
        <p:spPr>
          <a:xfrm>
            <a:off x="5227908" y="2798956"/>
            <a:ext cx="6182801" cy="1855034"/>
          </a:xfrm>
          <a:prstGeom prst="rect">
            <a:avLst/>
          </a:prstGeom>
        </p:spPr>
        <p:txBody>
          <a:bodyPr vert="horz" wrap="square" lIns="91440" tIns="45720" rIns="91440" bIns="45720" rtlCol="0">
            <a:noAutofit/>
          </a:bodyPr>
          <a:lstStyle/>
          <a:p>
            <a:r>
              <a:rPr lang="en-GB" sz="2800" dirty="0"/>
              <a:t>An easy way to think about this is baking a cake: the cake being baked is not the outcome, the happiness of the person eating it is the outcome!</a:t>
            </a:r>
          </a:p>
          <a:p>
            <a:endParaRPr lang="en-GB" sz="2800" dirty="0"/>
          </a:p>
          <a:p>
            <a:endParaRPr lang="en-GB" sz="2800" dirty="0"/>
          </a:p>
          <a:p>
            <a:endParaRPr lang="en-GB" sz="2800" dirty="0"/>
          </a:p>
          <a:p>
            <a:endParaRPr lang="en-GB" sz="2800" dirty="0"/>
          </a:p>
          <a:p>
            <a:endParaRPr lang="en-GB" sz="2400" b="1" dirty="0"/>
          </a:p>
        </p:txBody>
      </p:sp>
      <p:grpSp>
        <p:nvGrpSpPr>
          <p:cNvPr id="16" name="Group 15">
            <a:extLst>
              <a:ext uri="{FF2B5EF4-FFF2-40B4-BE49-F238E27FC236}">
                <a16:creationId xmlns:a16="http://schemas.microsoft.com/office/drawing/2014/main" id="{70321B9C-6E86-CF82-3252-AB4BA4B2A4A1}"/>
              </a:ext>
            </a:extLst>
          </p:cNvPr>
          <p:cNvGrpSpPr>
            <a:grpSpLocks noChangeAspect="1"/>
          </p:cNvGrpSpPr>
          <p:nvPr/>
        </p:nvGrpSpPr>
        <p:grpSpPr>
          <a:xfrm>
            <a:off x="2712826" y="4813743"/>
            <a:ext cx="8506408" cy="1893607"/>
            <a:chOff x="388937" y="4078162"/>
            <a:chExt cx="11414125" cy="2540287"/>
          </a:xfrm>
        </p:grpSpPr>
        <p:grpSp>
          <p:nvGrpSpPr>
            <p:cNvPr id="17" name="Group 16">
              <a:extLst>
                <a:ext uri="{FF2B5EF4-FFF2-40B4-BE49-F238E27FC236}">
                  <a16:creationId xmlns:a16="http://schemas.microsoft.com/office/drawing/2014/main" id="{649853FC-120F-CA71-D271-9904AC31D7F2}"/>
                </a:ext>
              </a:extLst>
            </p:cNvPr>
            <p:cNvGrpSpPr/>
            <p:nvPr/>
          </p:nvGrpSpPr>
          <p:grpSpPr>
            <a:xfrm>
              <a:off x="388937" y="4424362"/>
              <a:ext cx="11414125" cy="2194087"/>
              <a:chOff x="242888" y="4264025"/>
              <a:chExt cx="11414125" cy="2194087"/>
            </a:xfrm>
          </p:grpSpPr>
          <p:sp>
            <p:nvSpPr>
              <p:cNvPr id="19" name="Arrow: Right 9">
                <a:extLst>
                  <a:ext uri="{FF2B5EF4-FFF2-40B4-BE49-F238E27FC236}">
                    <a16:creationId xmlns:a16="http://schemas.microsoft.com/office/drawing/2014/main" id="{047411BF-E875-00F1-8F64-A23267BB7D79}"/>
                  </a:ext>
                </a:extLst>
              </p:cNvPr>
              <p:cNvSpPr/>
              <p:nvPr/>
            </p:nvSpPr>
            <p:spPr>
              <a:xfrm>
                <a:off x="242888" y="4264025"/>
                <a:ext cx="8534400" cy="1595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0" name="Picture 5" descr="U.S.D.A. retail baking ‘basket’ prices down from 2017 | 2018-12-21 ...">
                <a:extLst>
                  <a:ext uri="{FF2B5EF4-FFF2-40B4-BE49-F238E27FC236}">
                    <a16:creationId xmlns:a16="http://schemas.microsoft.com/office/drawing/2014/main" id="{1A397396-975E-1A73-8C55-13A590358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491038"/>
                <a:ext cx="19335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descr="CSB60A Built- In Single Electric Oven Stainless Steel 595 x 595mm">
                <a:extLst>
                  <a:ext uri="{FF2B5EF4-FFF2-40B4-BE49-F238E27FC236}">
                    <a16:creationId xmlns:a16="http://schemas.microsoft.com/office/drawing/2014/main" id="{4DDD8EAE-A661-3A66-920E-26720EE2B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150" y="4389438"/>
                <a:ext cx="13906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Cake by Courtney: Best Ever Snickers Inspired Candy Bar Cake">
                <a:extLst>
                  <a:ext uri="{FF2B5EF4-FFF2-40B4-BE49-F238E27FC236}">
                    <a16:creationId xmlns:a16="http://schemas.microsoft.com/office/drawing/2014/main" id="{EAFA41BA-2D93-C69C-D1F4-A31816A21B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75" y="4446588"/>
                <a:ext cx="1778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4">
                <a:extLst>
                  <a:ext uri="{FF2B5EF4-FFF2-40B4-BE49-F238E27FC236}">
                    <a16:creationId xmlns:a16="http://schemas.microsoft.com/office/drawing/2014/main" id="{7AB43625-A8B3-D920-2FA1-E7E37E479F68}"/>
                  </a:ext>
                </a:extLst>
              </p:cNvPr>
              <p:cNvSpPr txBox="1">
                <a:spLocks noChangeArrowheads="1"/>
              </p:cNvSpPr>
              <p:nvPr/>
            </p:nvSpPr>
            <p:spPr bwMode="auto">
              <a:xfrm>
                <a:off x="758824" y="5962650"/>
                <a:ext cx="2727324" cy="4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dirty="0">
                    <a:solidFill>
                      <a:schemeClr val="bg1"/>
                    </a:solidFill>
                  </a:rPr>
                  <a:t>Inputs</a:t>
                </a:r>
              </a:p>
            </p:txBody>
          </p:sp>
          <p:sp>
            <p:nvSpPr>
              <p:cNvPr id="24" name="TextBox 5">
                <a:extLst>
                  <a:ext uri="{FF2B5EF4-FFF2-40B4-BE49-F238E27FC236}">
                    <a16:creationId xmlns:a16="http://schemas.microsoft.com/office/drawing/2014/main" id="{99349A48-293F-6A8C-545D-EA23BCA626FF}"/>
                  </a:ext>
                </a:extLst>
              </p:cNvPr>
              <p:cNvSpPr txBox="1">
                <a:spLocks noChangeArrowheads="1"/>
              </p:cNvSpPr>
              <p:nvPr/>
            </p:nvSpPr>
            <p:spPr bwMode="auto">
              <a:xfrm>
                <a:off x="3638550" y="5899150"/>
                <a:ext cx="2727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Process</a:t>
                </a:r>
              </a:p>
            </p:txBody>
          </p:sp>
          <p:sp>
            <p:nvSpPr>
              <p:cNvPr id="25" name="TextBox 6">
                <a:extLst>
                  <a:ext uri="{FF2B5EF4-FFF2-40B4-BE49-F238E27FC236}">
                    <a16:creationId xmlns:a16="http://schemas.microsoft.com/office/drawing/2014/main" id="{37A0ADA0-53F1-AD97-3FC9-71619B2540D7}"/>
                  </a:ext>
                </a:extLst>
              </p:cNvPr>
              <p:cNvSpPr txBox="1">
                <a:spLocks noChangeArrowheads="1"/>
              </p:cNvSpPr>
              <p:nvPr/>
            </p:nvSpPr>
            <p:spPr bwMode="auto">
              <a:xfrm>
                <a:off x="5622925" y="5899150"/>
                <a:ext cx="2727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Output</a:t>
                </a:r>
              </a:p>
            </p:txBody>
          </p:sp>
          <p:sp>
            <p:nvSpPr>
              <p:cNvPr id="26" name="TextBox 7">
                <a:extLst>
                  <a:ext uri="{FF2B5EF4-FFF2-40B4-BE49-F238E27FC236}">
                    <a16:creationId xmlns:a16="http://schemas.microsoft.com/office/drawing/2014/main" id="{5F26BEFF-F9D0-84DF-160F-38D1ACEAD4E8}"/>
                  </a:ext>
                </a:extLst>
              </p:cNvPr>
              <p:cNvSpPr txBox="1">
                <a:spLocks noChangeArrowheads="1"/>
              </p:cNvSpPr>
              <p:nvPr/>
            </p:nvSpPr>
            <p:spPr bwMode="auto">
              <a:xfrm>
                <a:off x="8929688" y="5864225"/>
                <a:ext cx="2727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Outcome</a:t>
                </a:r>
              </a:p>
            </p:txBody>
          </p:sp>
        </p:grpSp>
        <p:pic>
          <p:nvPicPr>
            <p:cNvPr id="18" name="Picture 15" descr="Writtens: Eating Cake and Having Your Health Too">
              <a:extLst>
                <a:ext uri="{FF2B5EF4-FFF2-40B4-BE49-F238E27FC236}">
                  <a16:creationId xmlns:a16="http://schemas.microsoft.com/office/drawing/2014/main" id="{05356355-102C-DA0A-B589-9D552B0D8B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8625" y="4078162"/>
              <a:ext cx="1901825"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684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182801" cy="5109396"/>
          </a:xfrm>
          <a:prstGeom prst="rect">
            <a:avLst/>
          </a:prstGeom>
        </p:spPr>
        <p:txBody>
          <a:bodyPr vert="horz" wrap="square" lIns="91440" tIns="45720" rIns="91440" bIns="45720" rtlCol="0">
            <a:noAutofit/>
          </a:bodyPr>
          <a:lstStyle/>
          <a:p>
            <a:r>
              <a:rPr lang="en-US" altLang="en-US" sz="2800" b="1" dirty="0"/>
              <a:t>Why does it matter?</a:t>
            </a:r>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4532010" cy="651140"/>
          </a:xfrm>
          <a:prstGeom prst="rect">
            <a:avLst/>
          </a:prstGeom>
        </p:spPr>
        <p:txBody>
          <a:bodyPr wrap="none">
            <a:spAutoFit/>
          </a:bodyPr>
          <a:lstStyle/>
          <a:p>
            <a:pPr>
              <a:lnSpc>
                <a:spcPct val="107000"/>
              </a:lnSpc>
              <a:spcAft>
                <a:spcPts val="800"/>
              </a:spcAft>
            </a:pPr>
            <a:r>
              <a:rPr lang="en-GB" sz="3600" b="1" dirty="0">
                <a:solidFill>
                  <a:schemeClr val="accent2"/>
                </a:solidFill>
                <a:effectLst/>
                <a:latin typeface="+mj-lt"/>
                <a:ea typeface="Calibri" panose="020F0502020204030204" pitchFamily="34" charset="0"/>
                <a:cs typeface="Times New Roman" panose="02020603050405020304" pitchFamily="18" charset="0"/>
              </a:rPr>
              <a:t>All about outcomes</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46E1795-D1FA-F498-A916-7742EEEA4A8A}"/>
              </a:ext>
            </a:extLst>
          </p:cNvPr>
          <p:cNvSpPr/>
          <p:nvPr/>
        </p:nvSpPr>
        <p:spPr>
          <a:xfrm>
            <a:off x="5227908" y="2351483"/>
            <a:ext cx="6425828" cy="4506517"/>
          </a:xfrm>
          <a:prstGeom prst="rect">
            <a:avLst/>
          </a:prstGeom>
        </p:spPr>
        <p:txBody>
          <a:bodyPr vert="horz" wrap="square" lIns="91440" tIns="45720" rIns="91440" bIns="45720" rtlCol="0">
            <a:noAutofit/>
          </a:bodyPr>
          <a:lstStyle/>
          <a:p>
            <a:r>
              <a:rPr lang="en-GB" sz="2800" dirty="0"/>
              <a:t>Support plans are developed entirely on people’s outcomes.</a:t>
            </a:r>
          </a:p>
          <a:p>
            <a:endParaRPr lang="en-GB" sz="2800" dirty="0"/>
          </a:p>
          <a:p>
            <a:r>
              <a:rPr lang="en-GB" sz="2800" dirty="0"/>
              <a:t>This means you need to use your assessment to understand:</a:t>
            </a:r>
          </a:p>
          <a:p>
            <a:endParaRPr lang="en-GB" sz="2800" dirty="0"/>
          </a:p>
          <a:p>
            <a:pPr marL="457200" indent="-457200">
              <a:buFont typeface="Arial" panose="020B0604020202020204" pitchFamily="34" charset="0"/>
              <a:buChar char="•"/>
            </a:pPr>
            <a:r>
              <a:rPr lang="en-GB" sz="2800" dirty="0"/>
              <a:t>what the person wants to achieve</a:t>
            </a:r>
          </a:p>
          <a:p>
            <a:pPr marL="457200" indent="-457200">
              <a:buFont typeface="Arial" panose="020B0604020202020204" pitchFamily="34" charset="0"/>
              <a:buChar char="•"/>
            </a:pPr>
            <a:r>
              <a:rPr lang="en-GB" sz="2800" dirty="0"/>
              <a:t>what’s important to them</a:t>
            </a:r>
          </a:p>
          <a:p>
            <a:pPr marL="457200" indent="-457200">
              <a:buFont typeface="Arial" panose="020B0604020202020204" pitchFamily="34" charset="0"/>
              <a:buChar char="•"/>
            </a:pPr>
            <a:r>
              <a:rPr lang="en-GB" sz="2800" dirty="0"/>
              <a:t>what they already have in their lives that they can build on.</a:t>
            </a:r>
          </a:p>
          <a:p>
            <a:endParaRPr lang="en-GB" sz="2800" dirty="0"/>
          </a:p>
          <a:p>
            <a:endParaRPr lang="en-GB" sz="2800" dirty="0"/>
          </a:p>
          <a:p>
            <a:endParaRPr lang="en-GB" sz="2800" dirty="0"/>
          </a:p>
          <a:p>
            <a:endParaRPr lang="en-GB" sz="2400" b="1" dirty="0"/>
          </a:p>
        </p:txBody>
      </p:sp>
    </p:spTree>
    <p:extLst>
      <p:ext uri="{BB962C8B-B14F-4D97-AF65-F5344CB8AC3E}">
        <p14:creationId xmlns:p14="http://schemas.microsoft.com/office/powerpoint/2010/main" val="117381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182801" cy="5109396"/>
          </a:xfrm>
          <a:prstGeom prst="rect">
            <a:avLst/>
          </a:prstGeom>
        </p:spPr>
        <p:txBody>
          <a:bodyPr vert="horz" wrap="square" lIns="91440" tIns="45720" rIns="91440" bIns="45720" rtlCol="0">
            <a:noAutofit/>
          </a:bodyPr>
          <a:lstStyle/>
          <a:p>
            <a:r>
              <a:rPr lang="en-US" altLang="en-US" sz="2800" b="1" dirty="0"/>
              <a:t>Why does it matter?</a:t>
            </a:r>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4532010" cy="651140"/>
          </a:xfrm>
          <a:prstGeom prst="rect">
            <a:avLst/>
          </a:prstGeom>
        </p:spPr>
        <p:txBody>
          <a:bodyPr wrap="none">
            <a:spAutoFit/>
          </a:bodyPr>
          <a:lstStyle/>
          <a:p>
            <a:pPr>
              <a:lnSpc>
                <a:spcPct val="107000"/>
              </a:lnSpc>
              <a:spcAft>
                <a:spcPts val="800"/>
              </a:spcAft>
            </a:pPr>
            <a:r>
              <a:rPr lang="en-GB" sz="3600" b="1" dirty="0">
                <a:solidFill>
                  <a:schemeClr val="accent2"/>
                </a:solidFill>
                <a:effectLst/>
                <a:latin typeface="+mj-lt"/>
                <a:ea typeface="Calibri" panose="020F0502020204030204" pitchFamily="34" charset="0"/>
                <a:cs typeface="Times New Roman" panose="02020603050405020304" pitchFamily="18" charset="0"/>
              </a:rPr>
              <a:t>All about outcomes</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46E1795-D1FA-F498-A916-7742EEEA4A8A}"/>
              </a:ext>
            </a:extLst>
          </p:cNvPr>
          <p:cNvSpPr/>
          <p:nvPr/>
        </p:nvSpPr>
        <p:spPr>
          <a:xfrm>
            <a:off x="5227908" y="2351483"/>
            <a:ext cx="6425828" cy="4506517"/>
          </a:xfrm>
          <a:prstGeom prst="rect">
            <a:avLst/>
          </a:prstGeom>
        </p:spPr>
        <p:txBody>
          <a:bodyPr vert="horz" wrap="square" lIns="91440" tIns="45720" rIns="91440" bIns="45720" rtlCol="0">
            <a:noAutofit/>
          </a:bodyPr>
          <a:lstStyle/>
          <a:p>
            <a:r>
              <a:rPr lang="en-GB" sz="2800" dirty="0"/>
              <a:t>An important part of SDS is to understand what the gap is between what the person is achieving now, and what they want to achieve in the future, and what is required to fill that gap. </a:t>
            </a:r>
          </a:p>
          <a:p>
            <a:endParaRPr lang="en-GB" sz="2800" dirty="0"/>
          </a:p>
          <a:p>
            <a:r>
              <a:rPr lang="en-GB" sz="2800" dirty="0"/>
              <a:t>This might be paid services, community activities, or natural supports.</a:t>
            </a:r>
          </a:p>
          <a:p>
            <a:endParaRPr lang="en-GB" sz="2800" dirty="0"/>
          </a:p>
          <a:p>
            <a:endParaRPr lang="en-GB" sz="2400" b="1" dirty="0"/>
          </a:p>
        </p:txBody>
      </p:sp>
    </p:spTree>
    <p:extLst>
      <p:ext uri="{BB962C8B-B14F-4D97-AF65-F5344CB8AC3E}">
        <p14:creationId xmlns:p14="http://schemas.microsoft.com/office/powerpoint/2010/main" val="265804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182801" cy="5109396"/>
          </a:xfrm>
          <a:prstGeom prst="rect">
            <a:avLst/>
          </a:prstGeom>
        </p:spPr>
        <p:txBody>
          <a:bodyPr vert="horz" wrap="square" lIns="91440" tIns="45720" rIns="91440" bIns="45720" rtlCol="0">
            <a:noAutofit/>
          </a:bodyPr>
          <a:lstStyle/>
          <a:p>
            <a:r>
              <a:rPr lang="en-US" altLang="en-US" sz="2800" b="1" dirty="0"/>
              <a:t>For more information on outcomes</a:t>
            </a:r>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4532010" cy="651140"/>
          </a:xfrm>
          <a:prstGeom prst="rect">
            <a:avLst/>
          </a:prstGeom>
        </p:spPr>
        <p:txBody>
          <a:bodyPr wrap="none">
            <a:spAutoFit/>
          </a:bodyPr>
          <a:lstStyle/>
          <a:p>
            <a:pPr>
              <a:lnSpc>
                <a:spcPct val="107000"/>
              </a:lnSpc>
              <a:spcAft>
                <a:spcPts val="800"/>
              </a:spcAft>
            </a:pPr>
            <a:r>
              <a:rPr lang="en-GB" sz="3600" b="1" dirty="0">
                <a:solidFill>
                  <a:schemeClr val="accent2"/>
                </a:solidFill>
                <a:effectLst/>
                <a:latin typeface="+mj-lt"/>
                <a:ea typeface="Calibri" panose="020F0502020204030204" pitchFamily="34" charset="0"/>
                <a:cs typeface="Times New Roman" panose="02020603050405020304" pitchFamily="18" charset="0"/>
              </a:rPr>
              <a:t>All about outcomes</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46E1795-D1FA-F498-A916-7742EEEA4A8A}"/>
              </a:ext>
            </a:extLst>
          </p:cNvPr>
          <p:cNvSpPr/>
          <p:nvPr/>
        </p:nvSpPr>
        <p:spPr>
          <a:xfrm>
            <a:off x="5227908" y="2351483"/>
            <a:ext cx="6425828" cy="4506517"/>
          </a:xfrm>
          <a:prstGeom prst="rect">
            <a:avLst/>
          </a:prstGeom>
        </p:spPr>
        <p:txBody>
          <a:bodyPr vert="horz" wrap="square" lIns="91440" tIns="45720" rIns="91440" bIns="45720" rtlCol="0">
            <a:noAutofit/>
          </a:bodyPr>
          <a:lstStyle/>
          <a:p>
            <a:r>
              <a:rPr lang="en-GB" sz="2800" dirty="0"/>
              <a:t>You can read more about outcomes, including tools, resources, and stories, on the Personal Outcomes Network (PON) website:</a:t>
            </a:r>
          </a:p>
          <a:p>
            <a:endParaRPr lang="en-GB" sz="2800" dirty="0"/>
          </a:p>
          <a:p>
            <a:r>
              <a:rPr lang="en-GB" sz="2800" dirty="0">
                <a:hlinkClick r:id="rId3"/>
              </a:rPr>
              <a:t>https://personaloutcomes.network</a:t>
            </a:r>
            <a:endParaRPr lang="en-GB" sz="2800" dirty="0"/>
          </a:p>
          <a:p>
            <a:endParaRPr lang="en-GB" sz="2800" dirty="0"/>
          </a:p>
          <a:p>
            <a:endParaRPr lang="en-GB" sz="2800" dirty="0"/>
          </a:p>
          <a:p>
            <a:endParaRPr lang="en-GB" sz="2400" b="1" dirty="0"/>
          </a:p>
        </p:txBody>
      </p:sp>
      <p:pic>
        <p:nvPicPr>
          <p:cNvPr id="7" name="Picture 6" descr="A picture containing graphical user interface&#10;&#10;Description automatically generated">
            <a:extLst>
              <a:ext uri="{FF2B5EF4-FFF2-40B4-BE49-F238E27FC236}">
                <a16:creationId xmlns:a16="http://schemas.microsoft.com/office/drawing/2014/main" id="{BA10CFA9-67E4-A97D-37DA-76CAB431874B}"/>
              </a:ext>
            </a:extLst>
          </p:cNvPr>
          <p:cNvPicPr>
            <a:picLocks noChangeAspect="1"/>
          </p:cNvPicPr>
          <p:nvPr/>
        </p:nvPicPr>
        <p:blipFill>
          <a:blip r:embed="rId4"/>
          <a:stretch>
            <a:fillRect/>
          </a:stretch>
        </p:blipFill>
        <p:spPr>
          <a:xfrm>
            <a:off x="6480281" y="5353654"/>
            <a:ext cx="3279637" cy="1207294"/>
          </a:xfrm>
          <a:prstGeom prst="rect">
            <a:avLst/>
          </a:prstGeom>
        </p:spPr>
      </p:pic>
    </p:spTree>
    <p:extLst>
      <p:ext uri="{BB962C8B-B14F-4D97-AF65-F5344CB8AC3E}">
        <p14:creationId xmlns:p14="http://schemas.microsoft.com/office/powerpoint/2010/main" val="295793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6" name="Rectangle 5">
            <a:extLst>
              <a:ext uri="{FF2B5EF4-FFF2-40B4-BE49-F238E27FC236}">
                <a16:creationId xmlns:a16="http://schemas.microsoft.com/office/drawing/2014/main" id="{9BA3038E-E4D7-8C4B-8F87-5509B9A49C88}"/>
              </a:ext>
            </a:extLst>
          </p:cNvPr>
          <p:cNvSpPr/>
          <p:nvPr/>
        </p:nvSpPr>
        <p:spPr>
          <a:xfrm>
            <a:off x="4660350" y="376744"/>
            <a:ext cx="2125390" cy="651140"/>
          </a:xfrm>
          <a:prstGeom prst="rect">
            <a:avLst/>
          </a:prstGeom>
        </p:spPr>
        <p:txBody>
          <a:bodyPr wrap="none">
            <a:spAutoFit/>
          </a:bodyPr>
          <a:lstStyle/>
          <a:p>
            <a:pPr>
              <a:lnSpc>
                <a:spcPct val="107000"/>
              </a:lnSpc>
              <a:spcAft>
                <a:spcPts val="800"/>
              </a:spcAft>
            </a:pPr>
            <a:r>
              <a:rPr lang="en-GB" sz="3600" b="1" dirty="0">
                <a:solidFill>
                  <a:schemeClr val="accent2"/>
                </a:solidFill>
                <a:latin typeface="+mj-lt"/>
                <a:ea typeface="Calibri" panose="020F0502020204030204" pitchFamily="34" charset="0"/>
                <a:cs typeface="Times New Roman" panose="02020603050405020304" pitchFamily="18" charset="0"/>
              </a:rPr>
              <a:t>Contacts</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DF6EE430-4E68-6646-A1D0-66D022E9FF27}"/>
              </a:ext>
            </a:extLst>
          </p:cNvPr>
          <p:cNvSpPr/>
          <p:nvPr/>
        </p:nvSpPr>
        <p:spPr>
          <a:xfrm>
            <a:off x="4887310" y="1582340"/>
            <a:ext cx="6096000" cy="4524315"/>
          </a:xfrm>
          <a:prstGeom prst="rect">
            <a:avLst/>
          </a:prstGeom>
        </p:spPr>
        <p:txBody>
          <a:bodyPr>
            <a:spAutoFit/>
          </a:bodyPr>
          <a:lstStyle/>
          <a:p>
            <a:r>
              <a:rPr lang="en-GB" b="1" dirty="0"/>
              <a:t>Encompass</a:t>
            </a:r>
          </a:p>
          <a:p>
            <a:r>
              <a:rPr lang="en-GB" dirty="0">
                <a:hlinkClick r:id="rId3"/>
              </a:rPr>
              <a:t>www.encompassborders.com</a:t>
            </a:r>
            <a:endParaRPr lang="en-GB"/>
          </a:p>
          <a:p>
            <a:r>
              <a:rPr lang="en-GB" dirty="0">
                <a:hlinkClick r:id="rId4"/>
              </a:rPr>
              <a:t>admin@encompassborders.com</a:t>
            </a:r>
            <a:endParaRPr lang="en-GB"/>
          </a:p>
          <a:p>
            <a:r>
              <a:rPr lang="en-GB" dirty="0"/>
              <a:t>Tel: 01896 759700</a:t>
            </a:r>
          </a:p>
          <a:p>
            <a:endParaRPr lang="en-GB" dirty="0"/>
          </a:p>
          <a:p>
            <a:r>
              <a:rPr lang="en-GB" b="1" dirty="0"/>
              <a:t>Borders Independent Advocacy Service (BIAS)</a:t>
            </a:r>
          </a:p>
          <a:p>
            <a:r>
              <a:rPr lang="en-GB" dirty="0">
                <a:hlinkClick r:id="rId5"/>
              </a:rPr>
              <a:t>info@bordersadvocacy.org.uk</a:t>
            </a:r>
            <a:endParaRPr lang="en-GB"/>
          </a:p>
          <a:p>
            <a:r>
              <a:rPr lang="en-GB" dirty="0"/>
              <a:t>Tel: 01896 752200</a:t>
            </a:r>
          </a:p>
          <a:p>
            <a:endParaRPr lang="en-GB" dirty="0"/>
          </a:p>
          <a:p>
            <a:r>
              <a:rPr lang="en-GB" b="1" dirty="0"/>
              <a:t>Borders Carers Centre</a:t>
            </a:r>
          </a:p>
          <a:p>
            <a:r>
              <a:rPr lang="en-GB" dirty="0">
                <a:hlinkClick r:id="rId6"/>
              </a:rPr>
              <a:t>admin@borderscarers.co.uk</a:t>
            </a:r>
            <a:endParaRPr lang="en-GB"/>
          </a:p>
          <a:p>
            <a:r>
              <a:rPr lang="en-GB" dirty="0"/>
              <a:t>Tel: 01896 752431</a:t>
            </a:r>
          </a:p>
          <a:p>
            <a:endParaRPr lang="en-GB" dirty="0"/>
          </a:p>
          <a:p>
            <a:r>
              <a:rPr lang="en-GB" b="1" dirty="0"/>
              <a:t>SDS Scotland – short videos by people using DPs</a:t>
            </a:r>
          </a:p>
          <a:p>
            <a:r>
              <a:rPr lang="en-GB" dirty="0">
                <a:hlinkClick r:id="rId7"/>
              </a:rPr>
              <a:t>info@SDSScotland.org.uk</a:t>
            </a:r>
            <a:endParaRPr lang="en-GB"/>
          </a:p>
          <a:p>
            <a:r>
              <a:rPr lang="en-GB" dirty="0"/>
              <a:t>Tel: 01314752623</a:t>
            </a:r>
          </a:p>
        </p:txBody>
      </p:sp>
    </p:spTree>
    <p:extLst>
      <p:ext uri="{BB962C8B-B14F-4D97-AF65-F5344CB8AC3E}">
        <p14:creationId xmlns:p14="http://schemas.microsoft.com/office/powerpoint/2010/main" val="109606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4 Options" id="{AF43E025-01F0-E041-9AC0-680808C0A64C}" vid="{FC3EB82B-D242-7243-8EFA-E8BE74BD3A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9A58C3CE2E4841AFCBE795DD63EB6C" ma:contentTypeVersion="8" ma:contentTypeDescription="Create a new document." ma:contentTypeScope="" ma:versionID="084059647b0730ad553895992bf956e4">
  <xsd:schema xmlns:xsd="http://www.w3.org/2001/XMLSchema" xmlns:xs="http://www.w3.org/2001/XMLSchema" xmlns:p="http://schemas.microsoft.com/office/2006/metadata/properties" xmlns:ns3="d19a43f3-f58b-455c-a6c9-fd1b45cac823" targetNamespace="http://schemas.microsoft.com/office/2006/metadata/properties" ma:root="true" ma:fieldsID="077f29754dbb73a8c4e316a72514f116" ns3:_="">
    <xsd:import namespace="d19a43f3-f58b-455c-a6c9-fd1b45cac82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9a43f3-f58b-455c-a6c9-fd1b45cac8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B73002-4425-4BB3-AB0A-234E17BE6E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9a43f3-f58b-455c-a6c9-fd1b45cac8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68E623-5677-4079-B741-61A708F89712}">
  <ds:schemaRefs>
    <ds:schemaRef ds:uri="http://purl.org/dc/elements/1.1/"/>
    <ds:schemaRef ds:uri="http://schemas.openxmlformats.org/package/2006/metadata/core-properties"/>
    <ds:schemaRef ds:uri="http://schemas.microsoft.com/office/2006/documentManagement/types"/>
    <ds:schemaRef ds:uri="d19a43f3-f58b-455c-a6c9-fd1b45cac823"/>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7EC2176-A512-4A0A-A71F-9AC37BAFD2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TotalTime>
  <Words>388</Words>
  <Application>Microsoft Macintosh PowerPoint</Application>
  <PresentationFormat>Widescreen</PresentationFormat>
  <Paragraphs>64</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Avenir Next LT Pro</vt:lpstr>
      <vt:lpstr>Calibri</vt:lpstr>
      <vt:lpstr>AccentBoxVTI</vt:lpstr>
      <vt:lpstr>All about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4 Options</dc:title>
  <dc:creator>KATHLEEN TRAVERS</dc:creator>
  <cp:lastModifiedBy>Kathleen Travers</cp:lastModifiedBy>
  <cp:revision>21</cp:revision>
  <dcterms:created xsi:type="dcterms:W3CDTF">2021-05-12T21:40:00Z</dcterms:created>
  <dcterms:modified xsi:type="dcterms:W3CDTF">2023-03-07T19:24:40Z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edad31-c0c2-44e8-b26c-75143ee7ed65_Enabled">
    <vt:lpwstr>true</vt:lpwstr>
  </property>
  <property fmtid="{D5CDD505-2E9C-101B-9397-08002B2CF9AE}" pid="3" name="MSIP_Label_9fedad31-c0c2-44e8-b26c-75143ee7ed65_SetDate">
    <vt:lpwstr>2021-07-17T13:26:13Z</vt:lpwstr>
  </property>
  <property fmtid="{D5CDD505-2E9C-101B-9397-08002B2CF9AE}" pid="4" name="MSIP_Label_9fedad31-c0c2-44e8-b26c-75143ee7ed65_Method">
    <vt:lpwstr>Standard</vt:lpwstr>
  </property>
  <property fmtid="{D5CDD505-2E9C-101B-9397-08002B2CF9AE}" pid="5" name="MSIP_Label_9fedad31-c0c2-44e8-b26c-75143ee7ed65_Name">
    <vt:lpwstr>OFFICIAL</vt:lpwstr>
  </property>
  <property fmtid="{D5CDD505-2E9C-101B-9397-08002B2CF9AE}" pid="6" name="MSIP_Label_9fedad31-c0c2-44e8-b26c-75143ee7ed65_SiteId">
    <vt:lpwstr>89ed32a2-9b6b-41db-bb6f-376ec8fcd11d</vt:lpwstr>
  </property>
  <property fmtid="{D5CDD505-2E9C-101B-9397-08002B2CF9AE}" pid="7" name="MSIP_Label_9fedad31-c0c2-44e8-b26c-75143ee7ed65_ActionId">
    <vt:lpwstr>2b5ce1ae-cc1c-4d47-bc8c-b274258318dd</vt:lpwstr>
  </property>
  <property fmtid="{D5CDD505-2E9C-101B-9397-08002B2CF9AE}" pid="8" name="MSIP_Label_9fedad31-c0c2-44e8-b26c-75143ee7ed65_ContentBits">
    <vt:lpwstr>0</vt:lpwstr>
  </property>
  <property fmtid="{D5CDD505-2E9C-101B-9397-08002B2CF9AE}" pid="9" name="ContentTypeId">
    <vt:lpwstr>0x010100DF9A58C3CE2E4841AFCBE795DD63EB6C</vt:lpwstr>
  </property>
</Properties>
</file>