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4"/>
  </p:sldMasterIdLst>
  <p:notesMasterIdLst>
    <p:notesMasterId r:id="rId23"/>
  </p:notesMasterIdLst>
  <p:sldIdLst>
    <p:sldId id="256" r:id="rId5"/>
    <p:sldId id="268" r:id="rId6"/>
    <p:sldId id="281" r:id="rId7"/>
    <p:sldId id="284" r:id="rId8"/>
    <p:sldId id="282" r:id="rId9"/>
    <p:sldId id="283" r:id="rId10"/>
    <p:sldId id="285" r:id="rId11"/>
    <p:sldId id="287" r:id="rId12"/>
    <p:sldId id="289" r:id="rId13"/>
    <p:sldId id="288" r:id="rId14"/>
    <p:sldId id="290" r:id="rId15"/>
    <p:sldId id="291" r:id="rId16"/>
    <p:sldId id="292" r:id="rId17"/>
    <p:sldId id="293" r:id="rId18"/>
    <p:sldId id="294" r:id="rId19"/>
    <p:sldId id="295" r:id="rId20"/>
    <p:sldId id="297" r:id="rId21"/>
    <p:sldId id="29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4F8FFA-2B24-4103-B8DD-0BD3E36E8977}" v="1" dt="2022-09-03T14:13:36.1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76" d="100"/>
          <a:sy n="76" d="100"/>
        </p:scale>
        <p:origin x="3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0CDFD-A021-A04A-8A67-B8287B446826}" type="datetimeFigureOut">
              <a:rPr lang="en-GB" smtClean="0"/>
              <a:t>06/03/2023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F5700-4A2C-B44A-8686-5FAC2640FB9E}" type="slidenum">
              <a:rPr lang="en-GB" smtClean="0"/>
              <a:t>‹#›</a:t>
            </a:fld>
            <a:endParaRPr lang="en-GB"/>
          </a:p>
        </p:txBody>
      </p:sp>
    </p:spTree>
    <p:extLst>
      <p:ext uri="{BB962C8B-B14F-4D97-AF65-F5344CB8AC3E}">
        <p14:creationId xmlns:p14="http://schemas.microsoft.com/office/powerpoint/2010/main" val="90540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0F5700-4A2C-B44A-8686-5FAC2640FB9E}" type="slidenum">
              <a:rPr lang="en-GB" smtClean="0"/>
              <a:t>7</a:t>
            </a:fld>
            <a:endParaRPr lang="en-GB"/>
          </a:p>
        </p:txBody>
      </p:sp>
    </p:spTree>
    <p:extLst>
      <p:ext uri="{BB962C8B-B14F-4D97-AF65-F5344CB8AC3E}">
        <p14:creationId xmlns:p14="http://schemas.microsoft.com/office/powerpoint/2010/main" val="3538482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0F5700-4A2C-B44A-8686-5FAC2640FB9E}" type="slidenum">
              <a:rPr lang="en-GB" smtClean="0"/>
              <a:t>9</a:t>
            </a:fld>
            <a:endParaRPr lang="en-GB"/>
          </a:p>
        </p:txBody>
      </p:sp>
    </p:spTree>
    <p:extLst>
      <p:ext uri="{BB962C8B-B14F-4D97-AF65-F5344CB8AC3E}">
        <p14:creationId xmlns:p14="http://schemas.microsoft.com/office/powerpoint/2010/main" val="58753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3/6/2023</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7927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3/6/2023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12819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3/6/2023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473188226"/>
      </p:ext>
    </p:extLst>
  </p:cSld>
  <p:clrMap bg1="lt1" tx1="dk1" bg2="lt2" tx2="dk2" accent1="accent1" accent2="accent2" accent3="accent3" accent4="accent4" accent5="accent5" accent6="accent6" hlink="hlink" folHlink="folHlink"/>
  <p:sldLayoutIdLst>
    <p:sldLayoutId id="2147483736" r:id="rId1"/>
    <p:sldLayoutId id="214748373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ncompassborders.com/" TargetMode="External"/><Relationship Id="rId7" Type="http://schemas.openxmlformats.org/officeDocument/2006/relationships/hyperlink" Target="mailto:info@SDSScotland.org.uk"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mailto:admin@borderscarers.co.uk" TargetMode="External"/><Relationship Id="rId5" Type="http://schemas.openxmlformats.org/officeDocument/2006/relationships/hyperlink" Target="mailto:info@bordersadvocacy.org.uk" TargetMode="External"/><Relationship Id="rId4" Type="http://schemas.openxmlformats.org/officeDocument/2006/relationships/hyperlink" Target="mailto:admin@encompassborders.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egislation.gov.uk/ssi/2014/25/mad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background pattern&#10;&#10;Description automatically generated">
            <a:extLst>
              <a:ext uri="{FF2B5EF4-FFF2-40B4-BE49-F238E27FC236}">
                <a16:creationId xmlns:a16="http://schemas.microsoft.com/office/drawing/2014/main" id="{D102B2DE-05EB-4A47-8E12-EFE44496725A}"/>
              </a:ext>
            </a:extLst>
          </p:cNvPr>
          <p:cNvPicPr>
            <a:picLocks noChangeAspect="1"/>
          </p:cNvPicPr>
          <p:nvPr/>
        </p:nvPicPr>
        <p:blipFill rotWithShape="1">
          <a:blip r:embed="rId2"/>
          <a:srcRect r="28900"/>
          <a:stretch/>
        </p:blipFill>
        <p:spPr>
          <a:xfrm>
            <a:off x="-2" y="10"/>
            <a:ext cx="8668512" cy="6857990"/>
          </a:xfrm>
          <a:prstGeom prst="rect">
            <a:avLst/>
          </a:prstGeom>
        </p:spPr>
      </p:pic>
      <p:sp>
        <p:nvSpPr>
          <p:cNvPr id="55" name="Rectangle 54">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1283AD-568D-A843-9C75-55ECE0F33DCC}"/>
              </a:ext>
            </a:extLst>
          </p:cNvPr>
          <p:cNvSpPr>
            <a:spLocks noGrp="1"/>
          </p:cNvSpPr>
          <p:nvPr>
            <p:ph type="ctrTitle"/>
          </p:nvPr>
        </p:nvSpPr>
        <p:spPr>
          <a:xfrm>
            <a:off x="6319322" y="2311080"/>
            <a:ext cx="5660346" cy="2072369"/>
          </a:xfrm>
        </p:spPr>
        <p:txBody>
          <a:bodyPr anchor="b">
            <a:normAutofit/>
          </a:bodyPr>
          <a:lstStyle/>
          <a:p>
            <a:r>
              <a:rPr lang="en-GB" sz="4800">
                <a:latin typeface="+mn-lt"/>
              </a:rPr>
              <a:t>Direct Payments</a:t>
            </a:r>
            <a:br>
              <a:rPr lang="en-GB" sz="4800">
                <a:latin typeface="+mn-lt"/>
              </a:rPr>
            </a:br>
            <a:r>
              <a:rPr lang="en-GB" sz="4800">
                <a:latin typeface="+mn-lt"/>
              </a:rPr>
              <a:t>Option 1</a:t>
            </a:r>
          </a:p>
        </p:txBody>
      </p:sp>
      <p:sp>
        <p:nvSpPr>
          <p:cNvPr id="57" name="Rectangle 5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8C735340-8FB8-2B4B-BF22-CC347E75A733}"/>
              </a:ext>
            </a:extLst>
          </p:cNvPr>
          <p:cNvGrpSpPr/>
          <p:nvPr/>
        </p:nvGrpSpPr>
        <p:grpSpPr>
          <a:xfrm>
            <a:off x="6758152" y="241738"/>
            <a:ext cx="4498427" cy="1402562"/>
            <a:chOff x="6758152" y="241738"/>
            <a:chExt cx="4498427" cy="1402562"/>
          </a:xfrm>
        </p:grpSpPr>
        <p:sp>
          <p:nvSpPr>
            <p:cNvPr id="3" name="Rectangle 2">
              <a:extLst>
                <a:ext uri="{FF2B5EF4-FFF2-40B4-BE49-F238E27FC236}">
                  <a16:creationId xmlns:a16="http://schemas.microsoft.com/office/drawing/2014/main" id="{243FB00D-2DD1-8840-8142-93B97FDE27EC}"/>
                </a:ext>
              </a:extLst>
            </p:cNvPr>
            <p:cNvSpPr/>
            <p:nvPr/>
          </p:nvSpPr>
          <p:spPr>
            <a:xfrm>
              <a:off x="6758152" y="241738"/>
              <a:ext cx="4498427" cy="14025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5" name="Picture 4" descr="Logo&#10;&#10;Description automatically generated with medium confidence">
              <a:extLst>
                <a:ext uri="{FF2B5EF4-FFF2-40B4-BE49-F238E27FC236}">
                  <a16:creationId xmlns:a16="http://schemas.microsoft.com/office/drawing/2014/main" id="{D858269E-172A-4448-B75D-2EEC59394724}"/>
                </a:ext>
              </a:extLst>
            </p:cNvPr>
            <p:cNvPicPr>
              <a:picLocks noChangeAspect="1"/>
            </p:cNvPicPr>
            <p:nvPr/>
          </p:nvPicPr>
          <p:blipFill>
            <a:blip r:embed="rId3"/>
            <a:stretch>
              <a:fillRect/>
            </a:stretch>
          </p:blipFill>
          <p:spPr>
            <a:xfrm>
              <a:off x="7068959" y="401210"/>
              <a:ext cx="2007973" cy="1106959"/>
            </a:xfrm>
            <a:prstGeom prst="rect">
              <a:avLst/>
            </a:prstGeom>
          </p:spPr>
        </p:pic>
        <p:pic>
          <p:nvPicPr>
            <p:cNvPr id="6" name="Picture 5" descr="Chart, sunburst chart&#10;&#10;Description automatically generated">
              <a:extLst>
                <a:ext uri="{FF2B5EF4-FFF2-40B4-BE49-F238E27FC236}">
                  <a16:creationId xmlns:a16="http://schemas.microsoft.com/office/drawing/2014/main" id="{A9020753-3C54-584E-BCD9-9BB79F26E301}"/>
                </a:ext>
              </a:extLst>
            </p:cNvPr>
            <p:cNvPicPr>
              <a:picLocks noChangeAspect="1"/>
            </p:cNvPicPr>
            <p:nvPr/>
          </p:nvPicPr>
          <p:blipFill>
            <a:blip r:embed="rId4"/>
            <a:stretch>
              <a:fillRect/>
            </a:stretch>
          </p:blipFill>
          <p:spPr>
            <a:xfrm>
              <a:off x="9344949" y="377869"/>
              <a:ext cx="1803400" cy="1130300"/>
            </a:xfrm>
            <a:prstGeom prst="rect">
              <a:avLst/>
            </a:prstGeom>
          </p:spPr>
        </p:pic>
      </p:grpSp>
    </p:spTree>
    <p:extLst>
      <p:ext uri="{BB962C8B-B14F-4D97-AF65-F5344CB8AC3E}">
        <p14:creationId xmlns:p14="http://schemas.microsoft.com/office/powerpoint/2010/main" val="21743993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4660350" y="1367709"/>
            <a:ext cx="7384505" cy="5201257"/>
          </a:xfrm>
          <a:prstGeom prst="rect">
            <a:avLst/>
          </a:prstGeom>
        </p:spPr>
        <p:txBody>
          <a:bodyPr vert="horz" wrap="square" lIns="91440" tIns="45720" rIns="91440" bIns="45720" rtlCol="0">
            <a:noAutofit/>
          </a:bodyPr>
          <a:lstStyle/>
          <a:p>
            <a:r>
              <a:rPr lang="en-GB" sz="2400" dirty="0"/>
              <a:t> Encompass offers a recruitment, employment support ,payroll and third party banking service.</a:t>
            </a:r>
          </a:p>
          <a:p>
            <a:endParaRPr lang="en-GB" sz="2400" dirty="0"/>
          </a:p>
          <a:p>
            <a:r>
              <a:rPr lang="en-GB" sz="2400" dirty="0"/>
              <a:t>Encompass are commissioned to make an initial visit, audit DP accounts and arrange recoupment due to underspend or ending of a DP.  </a:t>
            </a:r>
          </a:p>
          <a:p>
            <a:endParaRPr lang="en-GB" sz="2400" dirty="0"/>
          </a:p>
          <a:p>
            <a:r>
              <a:rPr lang="en-GB" sz="2400" dirty="0"/>
              <a:t>Third Party banking  - Encompass can offer this option which devolves much of the responsibility of the financial management to an organisation approved by the LA. The individual still needs to remain in control of their care and this can include employing a Personal Assistant. </a:t>
            </a:r>
          </a:p>
          <a:p>
            <a:endParaRPr lang="en-GB" sz="2400" dirty="0"/>
          </a:p>
          <a:p>
            <a:endParaRPr lang="en-GB" sz="2400" b="1" dirty="0"/>
          </a:p>
        </p:txBody>
      </p:sp>
      <p:sp>
        <p:nvSpPr>
          <p:cNvPr id="6" name="Rectangle 5">
            <a:extLst>
              <a:ext uri="{FF2B5EF4-FFF2-40B4-BE49-F238E27FC236}">
                <a16:creationId xmlns:a16="http://schemas.microsoft.com/office/drawing/2014/main" id="{9BA3038E-E4D7-8C4B-8F87-5509B9A49C88}"/>
              </a:ext>
            </a:extLst>
          </p:cNvPr>
          <p:cNvSpPr/>
          <p:nvPr/>
        </p:nvSpPr>
        <p:spPr>
          <a:xfrm>
            <a:off x="4660350" y="376744"/>
            <a:ext cx="4407553" cy="651140"/>
          </a:xfrm>
          <a:prstGeom prst="rect">
            <a:avLst/>
          </a:prstGeom>
        </p:spPr>
        <p:txBody>
          <a:bodyPr wrap="none">
            <a:spAutoFit/>
          </a:bodyPr>
          <a:lstStyle/>
          <a:p>
            <a:pPr>
              <a:lnSpc>
                <a:spcPct val="107000"/>
              </a:lnSpc>
              <a:spcAft>
                <a:spcPts val="800"/>
              </a:spcAft>
            </a:pPr>
            <a:r>
              <a:rPr lang="en-GB" sz="3600" b="1" dirty="0">
                <a:solidFill>
                  <a:schemeClr val="accent2"/>
                </a:solidFill>
                <a:latin typeface="+mj-lt"/>
                <a:ea typeface="Calibri" panose="020F0502020204030204" pitchFamily="34" charset="0"/>
                <a:cs typeface="Times New Roman" panose="02020603050405020304" pitchFamily="18" charset="0"/>
              </a:rPr>
              <a:t>Role of Encompass</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455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4660350" y="1367709"/>
            <a:ext cx="7384505" cy="5201257"/>
          </a:xfrm>
          <a:prstGeom prst="rect">
            <a:avLst/>
          </a:prstGeom>
        </p:spPr>
        <p:txBody>
          <a:bodyPr vert="horz" wrap="square" lIns="91440" tIns="45720" rIns="91440" bIns="45720" rtlCol="0" anchor="t">
            <a:noAutofit/>
          </a:bodyPr>
          <a:lstStyle/>
          <a:p>
            <a:pPr marL="342900" indent="-342900">
              <a:buFont typeface="Arial" panose="020B0604020202020204" pitchFamily="34" charset="0"/>
              <a:buChar char="•"/>
            </a:pPr>
            <a:r>
              <a:rPr lang="en-GB" sz="2200"/>
              <a:t>It is important to do this as early as possible in the process because individuals need to know  what they will be charged to make informed choices. DPs are normally paid net of any charge.</a:t>
            </a:r>
          </a:p>
          <a:p>
            <a:pPr marL="342900" indent="-342900">
              <a:buFont typeface="Arial" panose="020B0604020202020204" pitchFamily="34" charset="0"/>
              <a:buChar char="•"/>
            </a:pPr>
            <a:endParaRPr lang="en-GB" sz="2200"/>
          </a:p>
          <a:p>
            <a:pPr marL="342900" indent="-342900">
              <a:buFont typeface="Arial" panose="020B0604020202020204" pitchFamily="34" charset="0"/>
              <a:buChar char="•"/>
            </a:pPr>
            <a:r>
              <a:rPr lang="en-GB" sz="2200"/>
              <a:t>Any charge should be paid by the individual in to the  DP bank  account to ensure budget needed is available. </a:t>
            </a:r>
          </a:p>
          <a:p>
            <a:pPr marL="342900" indent="-342900">
              <a:buFont typeface="Arial" panose="020B0604020202020204" pitchFamily="34" charset="0"/>
              <a:buChar char="•"/>
            </a:pPr>
            <a:endParaRPr lang="en-GB" sz="2200"/>
          </a:p>
          <a:p>
            <a:pPr marL="342900" indent="-342900">
              <a:buFont typeface="Arial" panose="020B0604020202020204" pitchFamily="34" charset="0"/>
              <a:buChar char="•"/>
            </a:pPr>
            <a:r>
              <a:rPr lang="en-GB" sz="2200"/>
              <a:t>If Option 4 is chosen and one of the options is a DP, SBC policy is that any charge on the budget will be deducted from the DP before payment.</a:t>
            </a:r>
          </a:p>
          <a:p>
            <a:endParaRPr lang="en-GB" sz="2200"/>
          </a:p>
          <a:p>
            <a:pPr marL="342900" indent="-342900">
              <a:buFont typeface="Arial" panose="020B0604020202020204" pitchFamily="34" charset="0"/>
              <a:buChar char="•"/>
            </a:pPr>
            <a:r>
              <a:rPr lang="en-GB" sz="2200"/>
              <a:t>The individual has the right to request a gross payment. </a:t>
            </a:r>
          </a:p>
          <a:p>
            <a:pPr marL="342900" indent="-342900">
              <a:buFont typeface="Arial" panose="020B0604020202020204" pitchFamily="34" charset="0"/>
              <a:buChar char="•"/>
            </a:pPr>
            <a:endParaRPr lang="en-GB" sz="2200"/>
          </a:p>
          <a:p>
            <a:endParaRPr lang="en-GB" sz="2400" b="1"/>
          </a:p>
        </p:txBody>
      </p:sp>
      <p:sp>
        <p:nvSpPr>
          <p:cNvPr id="6" name="Rectangle 5">
            <a:extLst>
              <a:ext uri="{FF2B5EF4-FFF2-40B4-BE49-F238E27FC236}">
                <a16:creationId xmlns:a16="http://schemas.microsoft.com/office/drawing/2014/main" id="{9BA3038E-E4D7-8C4B-8F87-5509B9A49C88}"/>
              </a:ext>
            </a:extLst>
          </p:cNvPr>
          <p:cNvSpPr/>
          <p:nvPr/>
        </p:nvSpPr>
        <p:spPr>
          <a:xfrm>
            <a:off x="4660350" y="376744"/>
            <a:ext cx="7231916" cy="651140"/>
          </a:xfrm>
          <a:prstGeom prst="rect">
            <a:avLst/>
          </a:prstGeom>
        </p:spPr>
        <p:txBody>
          <a:bodyPr wrap="none">
            <a:spAutoFit/>
          </a:bodyPr>
          <a:lstStyle/>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Complete Financial Assessment</a:t>
            </a:r>
            <a:endParaRPr lang="en-GB" sz="360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665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4660350" y="1367709"/>
            <a:ext cx="7384505" cy="5201257"/>
          </a:xfrm>
          <a:prstGeom prst="rect">
            <a:avLst/>
          </a:prstGeom>
        </p:spPr>
        <p:txBody>
          <a:bodyPr vert="horz" wrap="square" lIns="91440" tIns="45720" rIns="91440" bIns="45720" rtlCol="0">
            <a:noAutofit/>
          </a:bodyPr>
          <a:lstStyle/>
          <a:p>
            <a:pPr marL="342900" indent="-342900">
              <a:buFont typeface="Arial" panose="020B0604020202020204" pitchFamily="34" charset="0"/>
              <a:buChar char="•"/>
            </a:pPr>
            <a:r>
              <a:rPr lang="en-GB" sz="2400" dirty="0"/>
              <a:t>The Social Work Practitioner should in partnership with the individual complete the Support Plan recording the outcomes identified by the individual. Consideration should be given to appropriate community resources as well as </a:t>
            </a:r>
            <a:r>
              <a:rPr lang="en-GB" sz="2400"/>
              <a:t>use of their </a:t>
            </a:r>
            <a:r>
              <a:rPr lang="en-GB" sz="2400" dirty="0"/>
              <a:t>budget.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This encourages creativity and flexibility.  For example use of equipment and respite options including replacement care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Contingency plans should included in the support plan should care arrangements fail.</a:t>
            </a:r>
          </a:p>
          <a:p>
            <a:pPr marL="342900" indent="-342900">
              <a:buFont typeface="Arial" panose="020B0604020202020204" pitchFamily="34" charset="0"/>
              <a:buChar char="•"/>
            </a:pPr>
            <a:endParaRPr lang="en-GB" sz="2200" dirty="0"/>
          </a:p>
          <a:p>
            <a:endParaRPr lang="en-GB" sz="2400" b="1" dirty="0"/>
          </a:p>
        </p:txBody>
      </p:sp>
      <p:sp>
        <p:nvSpPr>
          <p:cNvPr id="6" name="Rectangle 5">
            <a:extLst>
              <a:ext uri="{FF2B5EF4-FFF2-40B4-BE49-F238E27FC236}">
                <a16:creationId xmlns:a16="http://schemas.microsoft.com/office/drawing/2014/main" id="{9BA3038E-E4D7-8C4B-8F87-5509B9A49C88}"/>
              </a:ext>
            </a:extLst>
          </p:cNvPr>
          <p:cNvSpPr/>
          <p:nvPr/>
        </p:nvSpPr>
        <p:spPr>
          <a:xfrm>
            <a:off x="4660350" y="376744"/>
            <a:ext cx="5889626" cy="651140"/>
          </a:xfrm>
          <a:prstGeom prst="rect">
            <a:avLst/>
          </a:prstGeom>
        </p:spPr>
        <p:txBody>
          <a:bodyPr wrap="none">
            <a:spAutoFit/>
          </a:bodyPr>
          <a:lstStyle/>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Support Planning Process</a:t>
            </a:r>
            <a:endParaRPr lang="en-GB" sz="360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836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4660350" y="1367709"/>
            <a:ext cx="7384505" cy="5201257"/>
          </a:xfrm>
          <a:prstGeom prst="rect">
            <a:avLst/>
          </a:prstGeom>
        </p:spPr>
        <p:txBody>
          <a:bodyPr vert="horz" wrap="square" lIns="91440" tIns="45720" rIns="91440" bIns="45720" rtlCol="0">
            <a:noAutofit/>
          </a:bodyPr>
          <a:lstStyle/>
          <a:p>
            <a:pPr marL="342900" indent="-342900">
              <a:buFont typeface="Arial" panose="020B0604020202020204" pitchFamily="34" charset="0"/>
              <a:buChar char="•"/>
            </a:pPr>
            <a:r>
              <a:rPr lang="en-GB" sz="2400" dirty="0"/>
              <a:t>If the individual is unable to secure support to meet their needs, the LA has a responsibility to arrange emergency support for that person the same as if the supported person chooses Option 2 or 3 under the 2013 Act.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Manager’s authorisation is required the same as any other budget.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Include costs of payroll / employment support within the support plan. If 3rd party banking chosen then cost of this should only be included within the budget with budget holder’s agreement.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200" dirty="0"/>
          </a:p>
          <a:p>
            <a:endParaRPr lang="en-GB" sz="2400" b="1" dirty="0"/>
          </a:p>
        </p:txBody>
      </p:sp>
      <p:sp>
        <p:nvSpPr>
          <p:cNvPr id="6" name="Rectangle 5">
            <a:extLst>
              <a:ext uri="{FF2B5EF4-FFF2-40B4-BE49-F238E27FC236}">
                <a16:creationId xmlns:a16="http://schemas.microsoft.com/office/drawing/2014/main" id="{9BA3038E-E4D7-8C4B-8F87-5509B9A49C88}"/>
              </a:ext>
            </a:extLst>
          </p:cNvPr>
          <p:cNvSpPr/>
          <p:nvPr/>
        </p:nvSpPr>
        <p:spPr>
          <a:xfrm>
            <a:off x="4660350" y="376744"/>
            <a:ext cx="5889626" cy="651140"/>
          </a:xfrm>
          <a:prstGeom prst="rect">
            <a:avLst/>
          </a:prstGeom>
        </p:spPr>
        <p:txBody>
          <a:bodyPr wrap="none">
            <a:spAutoFit/>
          </a:bodyPr>
          <a:lstStyle/>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Support Planning Process</a:t>
            </a:r>
            <a:endParaRPr lang="en-GB" sz="360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579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4660350" y="2305075"/>
            <a:ext cx="7384505" cy="3624670"/>
          </a:xfrm>
          <a:prstGeom prst="rect">
            <a:avLst/>
          </a:prstGeom>
        </p:spPr>
        <p:txBody>
          <a:bodyPr vert="horz" wrap="square" lIns="91440" tIns="45720" rIns="91440" bIns="45720" rtlCol="0">
            <a:noAutofit/>
          </a:bodyPr>
          <a:lstStyle/>
          <a:p>
            <a:pPr marL="342900" indent="-342900">
              <a:buFont typeface="Arial" panose="020B0604020202020204" pitchFamily="34" charset="0"/>
              <a:buChar char="•"/>
            </a:pPr>
            <a:r>
              <a:rPr lang="en-GB" sz="2400" dirty="0"/>
              <a:t>SBC SW  has a Positive Risk Enablement Policy.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Risks to the individual through the implementation of the Support Plan should be recorded within the Support Plan.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If risks are significant consider a separate risk assessment as per SBC policy and using the risk assessment step on MOSAIC.</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endParaRPr lang="en-GB" sz="2400" dirty="0"/>
          </a:p>
          <a:p>
            <a:pPr marL="342900" indent="-342900">
              <a:buFont typeface="Arial" panose="020B0604020202020204" pitchFamily="34" charset="0"/>
              <a:buChar char="•"/>
            </a:pPr>
            <a:endParaRPr lang="en-GB" sz="2200" dirty="0"/>
          </a:p>
          <a:p>
            <a:endParaRPr lang="en-GB" sz="2400" b="1" dirty="0"/>
          </a:p>
        </p:txBody>
      </p:sp>
      <p:sp>
        <p:nvSpPr>
          <p:cNvPr id="6" name="Rectangle 5">
            <a:extLst>
              <a:ext uri="{FF2B5EF4-FFF2-40B4-BE49-F238E27FC236}">
                <a16:creationId xmlns:a16="http://schemas.microsoft.com/office/drawing/2014/main" id="{9BA3038E-E4D7-8C4B-8F87-5509B9A49C88}"/>
              </a:ext>
            </a:extLst>
          </p:cNvPr>
          <p:cNvSpPr/>
          <p:nvPr/>
        </p:nvSpPr>
        <p:spPr>
          <a:xfrm>
            <a:off x="4660350" y="376744"/>
            <a:ext cx="5011628" cy="1346522"/>
          </a:xfrm>
          <a:prstGeom prst="rect">
            <a:avLst/>
          </a:prstGeom>
        </p:spPr>
        <p:txBody>
          <a:bodyPr wrap="none">
            <a:spAutoFit/>
          </a:bodyPr>
          <a:lstStyle/>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Risk Enablement and </a:t>
            </a:r>
          </a:p>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Support Planning</a:t>
            </a:r>
            <a:endParaRPr lang="en-GB" sz="360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770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4660350" y="1695475"/>
            <a:ext cx="7384505" cy="5162525"/>
          </a:xfrm>
          <a:prstGeom prst="rect">
            <a:avLst/>
          </a:prstGeom>
        </p:spPr>
        <p:txBody>
          <a:bodyPr vert="horz" wrap="square" lIns="91440" tIns="45720" rIns="91440" bIns="45720" rtlCol="0">
            <a:noAutofit/>
          </a:bodyPr>
          <a:lstStyle/>
          <a:p>
            <a:pPr marL="342900" indent="-342900">
              <a:buFont typeface="Arial" panose="020B0604020202020204" pitchFamily="34" charset="0"/>
              <a:buChar char="•"/>
            </a:pPr>
            <a:r>
              <a:rPr lang="en-GB" sz="2400" dirty="0"/>
              <a:t>Complete DP Contract</a:t>
            </a:r>
          </a:p>
          <a:p>
            <a:endParaRPr lang="en-GB" sz="2400" dirty="0"/>
          </a:p>
          <a:p>
            <a:pPr marL="342900" indent="-342900">
              <a:buFont typeface="Arial" panose="020B0604020202020204" pitchFamily="34" charset="0"/>
              <a:buChar char="•"/>
            </a:pPr>
            <a:r>
              <a:rPr lang="en-GB" sz="2400" dirty="0"/>
              <a:t>The DP contract must be signed by all parties before payments can be processed</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 signed DP contract should be uploaded and a copy sent to Care Resource Team. Where there may be a delay in getting the signed DP contract an e-mail agreeing to the responsibilities in the DP Contract can be used to start the payment. This should be noted in the file.</a:t>
            </a:r>
          </a:p>
          <a:p>
            <a:pPr marL="342900" indent="-342900">
              <a:buFont typeface="Arial" panose="020B0604020202020204" pitchFamily="34" charset="0"/>
              <a:buChar char="•"/>
            </a:pPr>
            <a:r>
              <a:rPr lang="en-GB" sz="2400" dirty="0"/>
              <a:t>A copy of DP contract, along with the support plan, should be sent to Encompass.</a:t>
            </a:r>
          </a:p>
          <a:p>
            <a:pPr marL="342900" indent="-342900">
              <a:buFont typeface="Arial" panose="020B0604020202020204" pitchFamily="34" charset="0"/>
              <a:buChar char="•"/>
            </a:pPr>
            <a:endParaRPr lang="en-GB" sz="2400" dirty="0"/>
          </a:p>
          <a:p>
            <a:endParaRPr lang="en-GB" sz="2400" dirty="0"/>
          </a:p>
          <a:p>
            <a:pPr marL="342900" indent="-342900">
              <a:buFont typeface="Arial" panose="020B0604020202020204" pitchFamily="34" charset="0"/>
              <a:buChar char="•"/>
            </a:pPr>
            <a:endParaRPr lang="en-GB" sz="2200" dirty="0"/>
          </a:p>
          <a:p>
            <a:endParaRPr lang="en-GB" sz="2400" b="1" dirty="0"/>
          </a:p>
        </p:txBody>
      </p:sp>
      <p:sp>
        <p:nvSpPr>
          <p:cNvPr id="6" name="Rectangle 5">
            <a:extLst>
              <a:ext uri="{FF2B5EF4-FFF2-40B4-BE49-F238E27FC236}">
                <a16:creationId xmlns:a16="http://schemas.microsoft.com/office/drawing/2014/main" id="{9BA3038E-E4D7-8C4B-8F87-5509B9A49C88}"/>
              </a:ext>
            </a:extLst>
          </p:cNvPr>
          <p:cNvSpPr/>
          <p:nvPr/>
        </p:nvSpPr>
        <p:spPr>
          <a:xfrm>
            <a:off x="4660350" y="376744"/>
            <a:ext cx="2850524" cy="651140"/>
          </a:xfrm>
          <a:prstGeom prst="rect">
            <a:avLst/>
          </a:prstGeom>
        </p:spPr>
        <p:txBody>
          <a:bodyPr wrap="none">
            <a:spAutoFit/>
          </a:bodyPr>
          <a:lstStyle/>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DP Contract</a:t>
            </a:r>
            <a:endParaRPr lang="en-GB" sz="360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35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4660350" y="1695475"/>
            <a:ext cx="7384505" cy="5162525"/>
          </a:xfrm>
          <a:prstGeom prst="rect">
            <a:avLst/>
          </a:prstGeom>
        </p:spPr>
        <p:txBody>
          <a:bodyPr vert="horz" wrap="square" lIns="91440" tIns="45720" rIns="91440" bIns="45720" rtlCol="0">
            <a:noAutofit/>
          </a:bodyPr>
          <a:lstStyle/>
          <a:p>
            <a:r>
              <a:rPr lang="en-GB" sz="2400" dirty="0"/>
              <a:t>Appendix B of the DP Contract explains clearly and in detail the responsibilities of the individual or their POA/Guardian and also of the Council.</a:t>
            </a:r>
          </a:p>
          <a:p>
            <a:r>
              <a:rPr lang="en-GB" sz="2400" dirty="0"/>
              <a:t> </a:t>
            </a:r>
          </a:p>
          <a:p>
            <a:r>
              <a:rPr lang="en-GB" sz="2400" dirty="0"/>
              <a:t>Practitioners need to be aware of local guidance on employing a family member. Family members who hold Power of Attorney or Guardianship cannot currently be employed.</a:t>
            </a:r>
          </a:p>
          <a:p>
            <a:endParaRPr lang="en-GB" sz="2400" dirty="0"/>
          </a:p>
          <a:p>
            <a:pPr marL="342900" indent="-342900">
              <a:buFont typeface="Arial" panose="020B0604020202020204" pitchFamily="34" charset="0"/>
              <a:buChar char="•"/>
            </a:pPr>
            <a:endParaRPr lang="en-GB" sz="2200" dirty="0"/>
          </a:p>
          <a:p>
            <a:endParaRPr lang="en-GB" sz="2400" b="1" dirty="0"/>
          </a:p>
        </p:txBody>
      </p:sp>
      <p:sp>
        <p:nvSpPr>
          <p:cNvPr id="6" name="Rectangle 5">
            <a:extLst>
              <a:ext uri="{FF2B5EF4-FFF2-40B4-BE49-F238E27FC236}">
                <a16:creationId xmlns:a16="http://schemas.microsoft.com/office/drawing/2014/main" id="{9BA3038E-E4D7-8C4B-8F87-5509B9A49C88}"/>
              </a:ext>
            </a:extLst>
          </p:cNvPr>
          <p:cNvSpPr/>
          <p:nvPr/>
        </p:nvSpPr>
        <p:spPr>
          <a:xfrm>
            <a:off x="4660350" y="376744"/>
            <a:ext cx="2850524" cy="651140"/>
          </a:xfrm>
          <a:prstGeom prst="rect">
            <a:avLst/>
          </a:prstGeom>
        </p:spPr>
        <p:txBody>
          <a:bodyPr wrap="none">
            <a:spAutoFit/>
          </a:bodyPr>
          <a:lstStyle/>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DP Contract</a:t>
            </a:r>
            <a:endParaRPr lang="en-GB" sz="360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52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4660350" y="1590372"/>
            <a:ext cx="7384505" cy="5162525"/>
          </a:xfrm>
          <a:prstGeom prst="rect">
            <a:avLst/>
          </a:prstGeom>
        </p:spPr>
        <p:txBody>
          <a:bodyPr vert="horz" wrap="square" lIns="91440" tIns="45720" rIns="91440" bIns="45720" rtlCol="0">
            <a:noAutofit/>
          </a:bodyPr>
          <a:lstStyle/>
          <a:p>
            <a:pPr marL="342900" indent="-342900">
              <a:buFont typeface="Arial" panose="020B0604020202020204" pitchFamily="34" charset="0"/>
              <a:buChar char="•"/>
            </a:pPr>
            <a:r>
              <a:rPr lang="en-GB" sz="2400" dirty="0"/>
              <a:t>Monitoring and reviewing of the support plan is essential to ensure the agreed outcomes are being met.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Reviewing may involve asking Encompass for an update as they may have information to share at a review.</a:t>
            </a:r>
          </a:p>
          <a:p>
            <a:pPr marL="342900" indent="-342900">
              <a:buFont typeface="Arial" panose="020B0604020202020204" pitchFamily="34" charset="0"/>
              <a:buChar char="•"/>
            </a:pPr>
            <a:endParaRPr lang="en-GB" sz="2400" dirty="0"/>
          </a:p>
          <a:p>
            <a:endParaRPr lang="en-GB" sz="2400" dirty="0"/>
          </a:p>
          <a:p>
            <a:pPr marL="342900" indent="-342900">
              <a:buFont typeface="Arial" panose="020B0604020202020204" pitchFamily="34" charset="0"/>
              <a:buChar char="•"/>
            </a:pPr>
            <a:endParaRPr lang="en-GB" sz="2200" dirty="0"/>
          </a:p>
          <a:p>
            <a:endParaRPr lang="en-GB" sz="2400" b="1" dirty="0"/>
          </a:p>
        </p:txBody>
      </p:sp>
      <p:sp>
        <p:nvSpPr>
          <p:cNvPr id="6" name="Rectangle 5">
            <a:extLst>
              <a:ext uri="{FF2B5EF4-FFF2-40B4-BE49-F238E27FC236}">
                <a16:creationId xmlns:a16="http://schemas.microsoft.com/office/drawing/2014/main" id="{9BA3038E-E4D7-8C4B-8F87-5509B9A49C88}"/>
              </a:ext>
            </a:extLst>
          </p:cNvPr>
          <p:cNvSpPr/>
          <p:nvPr/>
        </p:nvSpPr>
        <p:spPr>
          <a:xfrm>
            <a:off x="4660350" y="376744"/>
            <a:ext cx="5440079" cy="651140"/>
          </a:xfrm>
          <a:prstGeom prst="rect">
            <a:avLst/>
          </a:prstGeom>
        </p:spPr>
        <p:txBody>
          <a:bodyPr wrap="none">
            <a:spAutoFit/>
          </a:bodyPr>
          <a:lstStyle/>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Monitoring and Review</a:t>
            </a:r>
            <a:endParaRPr lang="en-GB" sz="360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54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6" name="Rectangle 5">
            <a:extLst>
              <a:ext uri="{FF2B5EF4-FFF2-40B4-BE49-F238E27FC236}">
                <a16:creationId xmlns:a16="http://schemas.microsoft.com/office/drawing/2014/main" id="{9BA3038E-E4D7-8C4B-8F87-5509B9A49C88}"/>
              </a:ext>
            </a:extLst>
          </p:cNvPr>
          <p:cNvSpPr/>
          <p:nvPr/>
        </p:nvSpPr>
        <p:spPr>
          <a:xfrm>
            <a:off x="4660350" y="376744"/>
            <a:ext cx="2125390" cy="651140"/>
          </a:xfrm>
          <a:prstGeom prst="rect">
            <a:avLst/>
          </a:prstGeom>
        </p:spPr>
        <p:txBody>
          <a:bodyPr wrap="none">
            <a:spAutoFit/>
          </a:bodyPr>
          <a:lstStyle/>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Contacts</a:t>
            </a:r>
            <a:endParaRPr lang="en-GB" sz="3600">
              <a:solidFill>
                <a:schemeClr val="accent2"/>
              </a:solidFill>
              <a:effectLst/>
              <a:latin typeface="+mj-lt"/>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DF6EE430-4E68-6646-A1D0-66D022E9FF27}"/>
              </a:ext>
            </a:extLst>
          </p:cNvPr>
          <p:cNvSpPr/>
          <p:nvPr/>
        </p:nvSpPr>
        <p:spPr>
          <a:xfrm>
            <a:off x="4887310" y="1582340"/>
            <a:ext cx="6096000" cy="4524315"/>
          </a:xfrm>
          <a:prstGeom prst="rect">
            <a:avLst/>
          </a:prstGeom>
        </p:spPr>
        <p:txBody>
          <a:bodyPr>
            <a:spAutoFit/>
          </a:bodyPr>
          <a:lstStyle/>
          <a:p>
            <a:r>
              <a:rPr lang="en-GB" b="1"/>
              <a:t>Encompass</a:t>
            </a:r>
          </a:p>
          <a:p>
            <a:r>
              <a:rPr lang="en-GB">
                <a:hlinkClick r:id="rId3"/>
              </a:rPr>
              <a:t>www.encompassborders.com</a:t>
            </a:r>
            <a:endParaRPr lang="en-GB"/>
          </a:p>
          <a:p>
            <a:r>
              <a:rPr lang="en-GB">
                <a:hlinkClick r:id="rId4"/>
              </a:rPr>
              <a:t>admin@encompassborders.com</a:t>
            </a:r>
            <a:endParaRPr lang="en-GB"/>
          </a:p>
          <a:p>
            <a:r>
              <a:rPr lang="en-GB"/>
              <a:t>Tel: 01896 759700</a:t>
            </a:r>
          </a:p>
          <a:p>
            <a:endParaRPr lang="en-GB"/>
          </a:p>
          <a:p>
            <a:r>
              <a:rPr lang="en-GB" b="1"/>
              <a:t>Borders Independent Advocacy Service (BIAS)</a:t>
            </a:r>
          </a:p>
          <a:p>
            <a:r>
              <a:rPr lang="en-GB">
                <a:hlinkClick r:id="rId5"/>
              </a:rPr>
              <a:t>info@bordersadvocacy.org.uk</a:t>
            </a:r>
            <a:endParaRPr lang="en-GB"/>
          </a:p>
          <a:p>
            <a:r>
              <a:rPr lang="en-GB"/>
              <a:t>Tel: 01896 752200</a:t>
            </a:r>
          </a:p>
          <a:p>
            <a:endParaRPr lang="en-GB"/>
          </a:p>
          <a:p>
            <a:r>
              <a:rPr lang="en-GB" b="1"/>
              <a:t>Borders Carers Centre</a:t>
            </a:r>
          </a:p>
          <a:p>
            <a:r>
              <a:rPr lang="en-GB">
                <a:hlinkClick r:id="rId6"/>
              </a:rPr>
              <a:t>admin@borderscarers.co.uk</a:t>
            </a:r>
            <a:endParaRPr lang="en-GB"/>
          </a:p>
          <a:p>
            <a:r>
              <a:rPr lang="en-GB"/>
              <a:t>Tel: 01896 752431</a:t>
            </a:r>
          </a:p>
          <a:p>
            <a:endParaRPr lang="en-GB"/>
          </a:p>
          <a:p>
            <a:r>
              <a:rPr lang="en-GB" b="1"/>
              <a:t>SDS Scotland – short videos by people using DPs</a:t>
            </a:r>
          </a:p>
          <a:p>
            <a:r>
              <a:rPr lang="en-GB">
                <a:hlinkClick r:id="rId7"/>
              </a:rPr>
              <a:t>info@SDSScotland.org.uk</a:t>
            </a:r>
            <a:endParaRPr lang="en-GB"/>
          </a:p>
          <a:p>
            <a:r>
              <a:rPr lang="en-GB"/>
              <a:t>Tel: 01314752623</a:t>
            </a:r>
          </a:p>
        </p:txBody>
      </p:sp>
    </p:spTree>
    <p:extLst>
      <p:ext uri="{BB962C8B-B14F-4D97-AF65-F5344CB8AC3E}">
        <p14:creationId xmlns:p14="http://schemas.microsoft.com/office/powerpoint/2010/main" val="109606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182801" cy="5109396"/>
          </a:xfrm>
          <a:prstGeom prst="rect">
            <a:avLst/>
          </a:prstGeom>
        </p:spPr>
        <p:txBody>
          <a:bodyPr vert="horz" wrap="square" lIns="91440" tIns="45720" rIns="91440" bIns="45720" rtlCol="0">
            <a:noAutofit/>
          </a:bodyPr>
          <a:lstStyle/>
          <a:p>
            <a:r>
              <a:rPr lang="en-GB" sz="2400"/>
              <a:t>“</a:t>
            </a:r>
            <a:r>
              <a:rPr lang="en-GB" sz="2400" i="1"/>
              <a:t>The lives of people who require support are enriched through greater independence, control, and choice that leads to improved or sustained health and well being, and the best outcomes possible.”</a:t>
            </a:r>
          </a:p>
          <a:p>
            <a:endParaRPr lang="en-GB" sz="2400" i="1"/>
          </a:p>
          <a:p>
            <a:r>
              <a:rPr lang="en-GB" sz="2400" b="1"/>
              <a:t>Self Directed Support : A National Strategy for Scotland </a:t>
            </a:r>
          </a:p>
          <a:p>
            <a:r>
              <a:rPr lang="en-GB" sz="2400" b="1"/>
              <a:t>Scottish Government 2010</a:t>
            </a:r>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3814634" cy="651140"/>
          </a:xfrm>
          <a:prstGeom prst="rect">
            <a:avLst/>
          </a:prstGeom>
        </p:spPr>
        <p:txBody>
          <a:bodyPr wrap="none">
            <a:spAutoFit/>
          </a:bodyPr>
          <a:lstStyle/>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Direct Payments</a:t>
            </a:r>
            <a:endParaRPr lang="en-GB" sz="360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7934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5265988" y="1504346"/>
            <a:ext cx="6182801" cy="5109396"/>
          </a:xfrm>
          <a:prstGeom prst="rect">
            <a:avLst/>
          </a:prstGeom>
        </p:spPr>
        <p:txBody>
          <a:bodyPr vert="horz" wrap="square" lIns="91440" tIns="45720" rIns="91440" bIns="45720" rtlCol="0">
            <a:noAutofit/>
          </a:bodyPr>
          <a:lstStyle/>
          <a:p>
            <a:r>
              <a:rPr lang="en-GB" sz="2800" dirty="0"/>
              <a:t>Rather than Social Work Practitioners arranging support Direct Payments empower people to organise  their own support . </a:t>
            </a:r>
          </a:p>
          <a:p>
            <a:endParaRPr lang="en-GB" sz="2800" dirty="0"/>
          </a:p>
          <a:p>
            <a:r>
              <a:rPr lang="en-GB" sz="2800" dirty="0"/>
              <a:t>Direct Payments offer great flexibility and control but also greater responsibility.</a:t>
            </a:r>
          </a:p>
          <a:p>
            <a:endParaRPr lang="en-GB" sz="2800" dirty="0"/>
          </a:p>
          <a:p>
            <a:endParaRPr lang="en-GB" sz="2800" dirty="0"/>
          </a:p>
          <a:p>
            <a:endParaRPr lang="en-GB" sz="2800" dirty="0"/>
          </a:p>
          <a:p>
            <a:endParaRPr lang="en-GB" sz="2400" b="1" dirty="0"/>
          </a:p>
        </p:txBody>
      </p:sp>
      <p:sp>
        <p:nvSpPr>
          <p:cNvPr id="6" name="Rectangle 5">
            <a:extLst>
              <a:ext uri="{FF2B5EF4-FFF2-40B4-BE49-F238E27FC236}">
                <a16:creationId xmlns:a16="http://schemas.microsoft.com/office/drawing/2014/main" id="{9BA3038E-E4D7-8C4B-8F87-5509B9A49C88}"/>
              </a:ext>
            </a:extLst>
          </p:cNvPr>
          <p:cNvSpPr/>
          <p:nvPr/>
        </p:nvSpPr>
        <p:spPr>
          <a:xfrm>
            <a:off x="5227908" y="492358"/>
            <a:ext cx="3814634" cy="651140"/>
          </a:xfrm>
          <a:prstGeom prst="rect">
            <a:avLst/>
          </a:prstGeom>
        </p:spPr>
        <p:txBody>
          <a:bodyPr wrap="none">
            <a:spAutoFit/>
          </a:bodyPr>
          <a:lstStyle/>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Direct Payments</a:t>
            </a:r>
            <a:endParaRPr lang="en-GB" sz="360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811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4660350" y="1367710"/>
            <a:ext cx="6711843" cy="3593172"/>
          </a:xfrm>
          <a:prstGeom prst="rect">
            <a:avLst/>
          </a:prstGeom>
        </p:spPr>
        <p:txBody>
          <a:bodyPr vert="horz" wrap="square" lIns="91440" tIns="45720" rIns="91440" bIns="45720" rtlCol="0">
            <a:noAutofit/>
          </a:bodyPr>
          <a:lstStyle/>
          <a:p>
            <a:pPr marL="342900" indent="-342900">
              <a:buFont typeface="Arial" panose="020B0604020202020204" pitchFamily="34" charset="0"/>
              <a:buChar char="•"/>
            </a:pPr>
            <a:r>
              <a:rPr lang="en-GB" sz="2400"/>
              <a:t>Direct Payments first became available in the 1996 Community Care (Direct Payments) Act 1996. Initially they were only available to people aged 18-65.</a:t>
            </a:r>
          </a:p>
          <a:p>
            <a:endParaRPr lang="en-GB" sz="2400"/>
          </a:p>
          <a:p>
            <a:pPr marL="342900" indent="-342900">
              <a:buFont typeface="Arial" panose="020B0604020202020204" pitchFamily="34" charset="0"/>
              <a:buChar char="•"/>
            </a:pPr>
            <a:r>
              <a:rPr lang="en-GB" sz="2400"/>
              <a:t>Direct Payments became available to older people in 2000 and to carers, parents of disabled children and disabled young people aged 16 or 17 in 2001.</a:t>
            </a:r>
          </a:p>
          <a:p>
            <a:endParaRPr lang="en-GB" sz="2800"/>
          </a:p>
          <a:p>
            <a:endParaRPr lang="en-GB" sz="2800"/>
          </a:p>
          <a:p>
            <a:endParaRPr lang="en-GB" sz="2800"/>
          </a:p>
          <a:p>
            <a:endParaRPr lang="en-GB" sz="2800"/>
          </a:p>
          <a:p>
            <a:endParaRPr lang="en-GB" sz="2400" b="1"/>
          </a:p>
        </p:txBody>
      </p:sp>
      <p:sp>
        <p:nvSpPr>
          <p:cNvPr id="6" name="Rectangle 5">
            <a:extLst>
              <a:ext uri="{FF2B5EF4-FFF2-40B4-BE49-F238E27FC236}">
                <a16:creationId xmlns:a16="http://schemas.microsoft.com/office/drawing/2014/main" id="{9BA3038E-E4D7-8C4B-8F87-5509B9A49C88}"/>
              </a:ext>
            </a:extLst>
          </p:cNvPr>
          <p:cNvSpPr/>
          <p:nvPr/>
        </p:nvSpPr>
        <p:spPr>
          <a:xfrm>
            <a:off x="4660350" y="376744"/>
            <a:ext cx="3814634" cy="651140"/>
          </a:xfrm>
          <a:prstGeom prst="rect">
            <a:avLst/>
          </a:prstGeom>
        </p:spPr>
        <p:txBody>
          <a:bodyPr wrap="none">
            <a:spAutoFit/>
          </a:bodyPr>
          <a:lstStyle/>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Direct Payments</a:t>
            </a:r>
            <a:endParaRPr lang="en-GB" sz="360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990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4750981" y="2071904"/>
            <a:ext cx="6182801" cy="5109396"/>
          </a:xfrm>
          <a:prstGeom prst="rect">
            <a:avLst/>
          </a:prstGeom>
        </p:spPr>
        <p:txBody>
          <a:bodyPr vert="horz" wrap="square" lIns="91440" tIns="45720" rIns="91440" bIns="45720" rtlCol="0">
            <a:noAutofit/>
          </a:bodyPr>
          <a:lstStyle/>
          <a:p>
            <a:r>
              <a:rPr lang="en-GB" sz="2800" dirty="0"/>
              <a:t>With the implementation of the Social Care  (Self Directed Support) Act 2013 in April 2014, Direct Payments became Option 1 of the 4 Options that the LA has a duty to offer.</a:t>
            </a:r>
          </a:p>
          <a:p>
            <a:endParaRPr lang="en-GB" sz="2800" dirty="0"/>
          </a:p>
          <a:p>
            <a:endParaRPr lang="en-GB" sz="2800" dirty="0"/>
          </a:p>
          <a:p>
            <a:endParaRPr lang="en-GB" sz="2400" b="1" dirty="0"/>
          </a:p>
        </p:txBody>
      </p:sp>
      <p:sp>
        <p:nvSpPr>
          <p:cNvPr id="6" name="Rectangle 5">
            <a:extLst>
              <a:ext uri="{FF2B5EF4-FFF2-40B4-BE49-F238E27FC236}">
                <a16:creationId xmlns:a16="http://schemas.microsoft.com/office/drawing/2014/main" id="{9BA3038E-E4D7-8C4B-8F87-5509B9A49C88}"/>
              </a:ext>
            </a:extLst>
          </p:cNvPr>
          <p:cNvSpPr/>
          <p:nvPr/>
        </p:nvSpPr>
        <p:spPr>
          <a:xfrm>
            <a:off x="4660350" y="376744"/>
            <a:ext cx="6173421" cy="1346522"/>
          </a:xfrm>
          <a:prstGeom prst="rect">
            <a:avLst/>
          </a:prstGeom>
        </p:spPr>
        <p:txBody>
          <a:bodyPr wrap="none">
            <a:spAutoFit/>
          </a:bodyPr>
          <a:lstStyle/>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Social Care </a:t>
            </a:r>
          </a:p>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(Self Directed Support) Act</a:t>
            </a:r>
            <a:endParaRPr lang="en-GB" sz="360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927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4660350" y="2723545"/>
            <a:ext cx="6182801" cy="3593172"/>
          </a:xfrm>
          <a:prstGeom prst="rect">
            <a:avLst/>
          </a:prstGeom>
        </p:spPr>
        <p:txBody>
          <a:bodyPr vert="horz" wrap="square" lIns="91440" tIns="45720" rIns="91440" bIns="45720" rtlCol="0">
            <a:noAutofit/>
          </a:bodyPr>
          <a:lstStyle/>
          <a:p>
            <a:r>
              <a:rPr lang="en-GB" sz="2800" dirty="0"/>
              <a:t>There are regulations accompanying the Act which provide additional safeguards for the LA and the individual.</a:t>
            </a:r>
          </a:p>
          <a:p>
            <a:endParaRPr lang="en-GB" sz="2800" dirty="0"/>
          </a:p>
          <a:p>
            <a:r>
              <a:rPr lang="en-GB" sz="2800" dirty="0">
                <a:hlinkClick r:id="rId3"/>
              </a:rPr>
              <a:t>https://www.legislation.gov.uk/ssi/2014/25/made</a:t>
            </a:r>
            <a:r>
              <a:rPr lang="en-GB" sz="2800" dirty="0"/>
              <a:t> </a:t>
            </a:r>
          </a:p>
          <a:p>
            <a:endParaRPr lang="en-GB" sz="2800" dirty="0"/>
          </a:p>
          <a:p>
            <a:endParaRPr lang="en-GB" sz="2800" dirty="0"/>
          </a:p>
          <a:p>
            <a:endParaRPr lang="en-GB" sz="2800" dirty="0"/>
          </a:p>
          <a:p>
            <a:endParaRPr lang="en-GB" sz="2400" b="1" dirty="0"/>
          </a:p>
        </p:txBody>
      </p:sp>
      <p:sp>
        <p:nvSpPr>
          <p:cNvPr id="6" name="Rectangle 5">
            <a:extLst>
              <a:ext uri="{FF2B5EF4-FFF2-40B4-BE49-F238E27FC236}">
                <a16:creationId xmlns:a16="http://schemas.microsoft.com/office/drawing/2014/main" id="{9BA3038E-E4D7-8C4B-8F87-5509B9A49C88}"/>
              </a:ext>
            </a:extLst>
          </p:cNvPr>
          <p:cNvSpPr/>
          <p:nvPr/>
        </p:nvSpPr>
        <p:spPr>
          <a:xfrm>
            <a:off x="4660350" y="376744"/>
            <a:ext cx="6416628" cy="2041906"/>
          </a:xfrm>
          <a:prstGeom prst="rect">
            <a:avLst/>
          </a:prstGeom>
        </p:spPr>
        <p:txBody>
          <a:bodyPr wrap="none">
            <a:spAutoFit/>
          </a:bodyPr>
          <a:lstStyle/>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SDS Direct Payments (DP) </a:t>
            </a:r>
          </a:p>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Option 1 </a:t>
            </a:r>
          </a:p>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Regulations/ Scotland 2014</a:t>
            </a:r>
            <a:endParaRPr lang="en-GB" sz="360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161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3"/>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4660350" y="1367709"/>
            <a:ext cx="7384505" cy="5201257"/>
          </a:xfrm>
          <a:prstGeom prst="rect">
            <a:avLst/>
          </a:prstGeom>
        </p:spPr>
        <p:txBody>
          <a:bodyPr vert="horz" wrap="square" lIns="91440" tIns="45720" rIns="91440" bIns="45720" rtlCol="0">
            <a:noAutofit/>
          </a:bodyPr>
          <a:lstStyle/>
          <a:p>
            <a:pPr marL="342900" indent="-342900">
              <a:buFont typeface="Arial" panose="020B0604020202020204" pitchFamily="34" charset="0"/>
              <a:buChar char="•"/>
            </a:pPr>
            <a:r>
              <a:rPr lang="en-GB" sz="2400" dirty="0"/>
              <a:t>Undertake assessment to establish eligibility.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There is a function in the Adult Assessment in MOSAIC that assists with calculating budget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Legal duty to offer the 4 SDS Options and to explain the nature and effect of all 4 Options, provide assistance and signpost to other sources of information and support.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Provide information to enable the individual to make an informed choice as to how they would like to manage their budget. </a:t>
            </a:r>
          </a:p>
          <a:p>
            <a:endParaRPr lang="en-GB" sz="2800" dirty="0"/>
          </a:p>
          <a:p>
            <a:endParaRPr lang="en-GB" sz="2800" dirty="0"/>
          </a:p>
          <a:p>
            <a:endParaRPr lang="en-GB" sz="2800" dirty="0"/>
          </a:p>
          <a:p>
            <a:endParaRPr lang="en-GB" sz="2800" dirty="0"/>
          </a:p>
          <a:p>
            <a:endParaRPr lang="en-GB" sz="2400" b="1" dirty="0"/>
          </a:p>
        </p:txBody>
      </p:sp>
      <p:sp>
        <p:nvSpPr>
          <p:cNvPr id="6" name="Rectangle 5">
            <a:extLst>
              <a:ext uri="{FF2B5EF4-FFF2-40B4-BE49-F238E27FC236}">
                <a16:creationId xmlns:a16="http://schemas.microsoft.com/office/drawing/2014/main" id="{9BA3038E-E4D7-8C4B-8F87-5509B9A49C88}"/>
              </a:ext>
            </a:extLst>
          </p:cNvPr>
          <p:cNvSpPr/>
          <p:nvPr/>
        </p:nvSpPr>
        <p:spPr>
          <a:xfrm>
            <a:off x="4660350" y="376744"/>
            <a:ext cx="4486100" cy="651140"/>
          </a:xfrm>
          <a:prstGeom prst="rect">
            <a:avLst/>
          </a:prstGeom>
        </p:spPr>
        <p:txBody>
          <a:bodyPr wrap="none">
            <a:spAutoFit/>
          </a:bodyPr>
          <a:lstStyle/>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Role of Practitioner</a:t>
            </a:r>
            <a:endParaRPr lang="en-GB" sz="360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419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2"/>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4660350" y="1367709"/>
            <a:ext cx="7384505" cy="5201257"/>
          </a:xfrm>
          <a:prstGeom prst="rect">
            <a:avLst/>
          </a:prstGeom>
        </p:spPr>
        <p:txBody>
          <a:bodyPr vert="horz" wrap="square" lIns="91440" tIns="45720" rIns="91440" bIns="45720" rtlCol="0">
            <a:noAutofit/>
          </a:bodyPr>
          <a:lstStyle/>
          <a:p>
            <a:pPr marL="342900" indent="-342900">
              <a:buFont typeface="Arial" panose="020B0604020202020204" pitchFamily="34" charset="0"/>
              <a:buChar char="•"/>
            </a:pPr>
            <a:r>
              <a:rPr lang="en-GB" sz="2400"/>
              <a:t>A POA/Guardian can manage the DP on the individual’s behalf. Practitioner needs to see evidence of POA/Guardianship for welfare and financial powers.</a:t>
            </a:r>
          </a:p>
          <a:p>
            <a:pPr marL="342900" indent="-342900">
              <a:buFont typeface="Arial" panose="020B0604020202020204" pitchFamily="34" charset="0"/>
              <a:buChar char="•"/>
            </a:pPr>
            <a:endParaRPr lang="en-GB" sz="2400"/>
          </a:p>
          <a:p>
            <a:pPr marL="342900" indent="-342900">
              <a:buFont typeface="Arial" panose="020B0604020202020204" pitchFamily="34" charset="0"/>
              <a:buChar char="•"/>
            </a:pPr>
            <a:r>
              <a:rPr lang="en-GB" sz="2400"/>
              <a:t>If the individual does not lack capacity in the legal sense (under the AWI Act) but needs significant assistance to make and manage decisions then the LA has a duty to support and assist them in the process.</a:t>
            </a:r>
          </a:p>
          <a:p>
            <a:endParaRPr lang="en-GB" sz="2400" b="1"/>
          </a:p>
        </p:txBody>
      </p:sp>
      <p:sp>
        <p:nvSpPr>
          <p:cNvPr id="6" name="Rectangle 5">
            <a:extLst>
              <a:ext uri="{FF2B5EF4-FFF2-40B4-BE49-F238E27FC236}">
                <a16:creationId xmlns:a16="http://schemas.microsoft.com/office/drawing/2014/main" id="{9BA3038E-E4D7-8C4B-8F87-5509B9A49C88}"/>
              </a:ext>
            </a:extLst>
          </p:cNvPr>
          <p:cNvSpPr/>
          <p:nvPr/>
        </p:nvSpPr>
        <p:spPr>
          <a:xfrm>
            <a:off x="4660350" y="376744"/>
            <a:ext cx="4486100" cy="651140"/>
          </a:xfrm>
          <a:prstGeom prst="rect">
            <a:avLst/>
          </a:prstGeom>
        </p:spPr>
        <p:txBody>
          <a:bodyPr wrap="none">
            <a:spAutoFit/>
          </a:bodyPr>
          <a:lstStyle/>
          <a:p>
            <a:pPr>
              <a:lnSpc>
                <a:spcPct val="107000"/>
              </a:lnSpc>
              <a:spcAft>
                <a:spcPts val="800"/>
              </a:spcAft>
            </a:pPr>
            <a:r>
              <a:rPr lang="en-GB" sz="3600" b="1">
                <a:solidFill>
                  <a:schemeClr val="accent2"/>
                </a:solidFill>
                <a:latin typeface="+mj-lt"/>
                <a:ea typeface="Calibri" panose="020F0502020204030204" pitchFamily="34" charset="0"/>
                <a:cs typeface="Times New Roman" panose="02020603050405020304" pitchFamily="18" charset="0"/>
              </a:rPr>
              <a:t>Role of Practitioner</a:t>
            </a:r>
            <a:endParaRPr lang="en-GB" sz="360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080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3A9376D7-6551-DD48-850F-05D9CA667EAF}"/>
              </a:ext>
            </a:extLst>
          </p:cNvPr>
          <p:cNvPicPr>
            <a:picLocks noChangeAspect="1"/>
          </p:cNvPicPr>
          <p:nvPr/>
        </p:nvPicPr>
        <p:blipFill rotWithShape="1">
          <a:blip r:embed="rId3"/>
          <a:srcRect l="925" r="62122"/>
          <a:stretch/>
        </p:blipFill>
        <p:spPr>
          <a:xfrm>
            <a:off x="20" y="10"/>
            <a:ext cx="4505305" cy="6857990"/>
          </a:xfrm>
          <a:prstGeom prst="rect">
            <a:avLst/>
          </a:prstGeom>
        </p:spPr>
      </p:pic>
      <p:sp>
        <p:nvSpPr>
          <p:cNvPr id="5" name="Rectangle 4">
            <a:extLst>
              <a:ext uri="{FF2B5EF4-FFF2-40B4-BE49-F238E27FC236}">
                <a16:creationId xmlns:a16="http://schemas.microsoft.com/office/drawing/2014/main" id="{3C10DC7D-4EE7-4747-B359-BF1543BE6109}"/>
              </a:ext>
            </a:extLst>
          </p:cNvPr>
          <p:cNvSpPr/>
          <p:nvPr/>
        </p:nvSpPr>
        <p:spPr>
          <a:xfrm>
            <a:off x="4710750" y="1367709"/>
            <a:ext cx="7384505" cy="5201257"/>
          </a:xfrm>
          <a:prstGeom prst="rect">
            <a:avLst/>
          </a:prstGeom>
        </p:spPr>
        <p:txBody>
          <a:bodyPr vert="horz" wrap="square" lIns="91440" tIns="45720" rIns="91440" bIns="45720" rtlCol="0">
            <a:noAutofit/>
          </a:bodyPr>
          <a:lstStyle/>
          <a:p>
            <a:r>
              <a:rPr lang="en-GB" sz="2400" dirty="0"/>
              <a:t>If a DP is chosen the practitioner should provide  information on how this will work in practice.</a:t>
            </a:r>
          </a:p>
          <a:p>
            <a:endParaRPr lang="en-GB" sz="2400" dirty="0"/>
          </a:p>
          <a:p>
            <a:r>
              <a:rPr lang="en-GB" sz="2400" dirty="0"/>
              <a:t>Make referral to Encompass with individual’s consent via STRATA. </a:t>
            </a:r>
          </a:p>
          <a:p>
            <a:endParaRPr lang="en-GB" sz="2400" dirty="0"/>
          </a:p>
          <a:p>
            <a:endParaRPr lang="en-GB" sz="2400" dirty="0"/>
          </a:p>
        </p:txBody>
      </p:sp>
      <p:sp>
        <p:nvSpPr>
          <p:cNvPr id="6" name="Rectangle 5">
            <a:extLst>
              <a:ext uri="{FF2B5EF4-FFF2-40B4-BE49-F238E27FC236}">
                <a16:creationId xmlns:a16="http://schemas.microsoft.com/office/drawing/2014/main" id="{9BA3038E-E4D7-8C4B-8F87-5509B9A49C88}"/>
              </a:ext>
            </a:extLst>
          </p:cNvPr>
          <p:cNvSpPr/>
          <p:nvPr/>
        </p:nvSpPr>
        <p:spPr>
          <a:xfrm>
            <a:off x="4660350" y="376744"/>
            <a:ext cx="4486100" cy="651140"/>
          </a:xfrm>
          <a:prstGeom prst="rect">
            <a:avLst/>
          </a:prstGeom>
        </p:spPr>
        <p:txBody>
          <a:bodyPr wrap="none">
            <a:spAutoFit/>
          </a:bodyPr>
          <a:lstStyle/>
          <a:p>
            <a:pPr>
              <a:lnSpc>
                <a:spcPct val="107000"/>
              </a:lnSpc>
              <a:spcAft>
                <a:spcPts val="800"/>
              </a:spcAft>
            </a:pPr>
            <a:r>
              <a:rPr lang="en-GB" sz="3600" b="1" dirty="0">
                <a:solidFill>
                  <a:schemeClr val="accent2"/>
                </a:solidFill>
                <a:effectLst/>
                <a:latin typeface="+mj-lt"/>
                <a:ea typeface="Calibri" panose="020F0502020204030204" pitchFamily="34" charset="0"/>
                <a:cs typeface="Times New Roman" panose="02020603050405020304" pitchFamily="18" charset="0"/>
              </a:rPr>
              <a:t>Role of Practitioner</a:t>
            </a:r>
            <a:endParaRPr lang="en-GB" sz="3600" dirty="0">
              <a:solidFill>
                <a:schemeClr val="accent2"/>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645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4 Options" id="{AF43E025-01F0-E041-9AC0-680808C0A64C}" vid="{FC3EB82B-D242-7243-8EFA-E8BE74BD3A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9A58C3CE2E4841AFCBE795DD63EB6C" ma:contentTypeVersion="8" ma:contentTypeDescription="Create a new document." ma:contentTypeScope="" ma:versionID="084059647b0730ad553895992bf956e4">
  <xsd:schema xmlns:xsd="http://www.w3.org/2001/XMLSchema" xmlns:xs="http://www.w3.org/2001/XMLSchema" xmlns:p="http://schemas.microsoft.com/office/2006/metadata/properties" xmlns:ns3="d19a43f3-f58b-455c-a6c9-fd1b45cac823" targetNamespace="http://schemas.microsoft.com/office/2006/metadata/properties" ma:root="true" ma:fieldsID="077f29754dbb73a8c4e316a72514f116" ns3:_="">
    <xsd:import namespace="d19a43f3-f58b-455c-a6c9-fd1b45cac82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a43f3-f58b-455c-a6c9-fd1b45cac8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EC2176-A512-4A0A-A71F-9AC37BAFD247}">
  <ds:schemaRefs>
    <ds:schemaRef ds:uri="http://schemas.microsoft.com/sharepoint/v3/contenttype/forms"/>
  </ds:schemaRefs>
</ds:datastoreItem>
</file>

<file path=customXml/itemProps2.xml><?xml version="1.0" encoding="utf-8"?>
<ds:datastoreItem xmlns:ds="http://schemas.openxmlformats.org/officeDocument/2006/customXml" ds:itemID="{A0B73002-4425-4BB3-AB0A-234E17BE6E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9a43f3-f58b-455c-a6c9-fd1b45cac8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68E623-5677-4079-B741-61A708F89712}">
  <ds:schemaRefs>
    <ds:schemaRef ds:uri="http://purl.org/dc/elements/1.1/"/>
    <ds:schemaRef ds:uri="http://schemas.openxmlformats.org/package/2006/metadata/core-properties"/>
    <ds:schemaRef ds:uri="http://schemas.microsoft.com/office/2006/documentManagement/types"/>
    <ds:schemaRef ds:uri="d19a43f3-f58b-455c-a6c9-fd1b45cac823"/>
    <ds:schemaRef ds:uri="http://schemas.microsoft.com/office/infopath/2007/PartnerControls"/>
    <ds:schemaRef ds:uri="http://purl.org/dc/term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1078</Words>
  <Application>Microsoft Office PowerPoint</Application>
  <PresentationFormat>Widescreen</PresentationFormat>
  <Paragraphs>126</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Avenir Next LT Pro</vt:lpstr>
      <vt:lpstr>Calibri</vt:lpstr>
      <vt:lpstr>AccentBoxVTI</vt:lpstr>
      <vt:lpstr>Direct Payments Option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 Options</dc:title>
  <dc:creator>KATHLEEN TRAVERS</dc:creator>
  <cp:lastModifiedBy>elspeth critchley</cp:lastModifiedBy>
  <cp:revision>17</cp:revision>
  <dcterms:created xsi:type="dcterms:W3CDTF">2021-05-12T21:40:00Z</dcterms:created>
  <dcterms:modified xsi:type="dcterms:W3CDTF">2023-03-06T14:06:32Z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edad31-c0c2-44e8-b26c-75143ee7ed65_Enabled">
    <vt:lpwstr>true</vt:lpwstr>
  </property>
  <property fmtid="{D5CDD505-2E9C-101B-9397-08002B2CF9AE}" pid="3" name="MSIP_Label_9fedad31-c0c2-44e8-b26c-75143ee7ed65_SetDate">
    <vt:lpwstr>2021-07-17T13:26:13Z</vt:lpwstr>
  </property>
  <property fmtid="{D5CDD505-2E9C-101B-9397-08002B2CF9AE}" pid="4" name="MSIP_Label_9fedad31-c0c2-44e8-b26c-75143ee7ed65_Method">
    <vt:lpwstr>Standard</vt:lpwstr>
  </property>
  <property fmtid="{D5CDD505-2E9C-101B-9397-08002B2CF9AE}" pid="5" name="MSIP_Label_9fedad31-c0c2-44e8-b26c-75143ee7ed65_Name">
    <vt:lpwstr>OFFICIAL</vt:lpwstr>
  </property>
  <property fmtid="{D5CDD505-2E9C-101B-9397-08002B2CF9AE}" pid="6" name="MSIP_Label_9fedad31-c0c2-44e8-b26c-75143ee7ed65_SiteId">
    <vt:lpwstr>89ed32a2-9b6b-41db-bb6f-376ec8fcd11d</vt:lpwstr>
  </property>
  <property fmtid="{D5CDD505-2E9C-101B-9397-08002B2CF9AE}" pid="7" name="MSIP_Label_9fedad31-c0c2-44e8-b26c-75143ee7ed65_ActionId">
    <vt:lpwstr>2b5ce1ae-cc1c-4d47-bc8c-b274258318dd</vt:lpwstr>
  </property>
  <property fmtid="{D5CDD505-2E9C-101B-9397-08002B2CF9AE}" pid="8" name="MSIP_Label_9fedad31-c0c2-44e8-b26c-75143ee7ed65_ContentBits">
    <vt:lpwstr>0</vt:lpwstr>
  </property>
  <property fmtid="{D5CDD505-2E9C-101B-9397-08002B2CF9AE}" pid="9" name="ContentTypeId">
    <vt:lpwstr>0x010100DF9A58C3CE2E4841AFCBE795DD63EB6C</vt:lpwstr>
  </property>
</Properties>
</file>