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1"/>
  </p:sldMasterIdLst>
  <p:sldIdLst>
    <p:sldId id="256" r:id="rId2"/>
    <p:sldId id="321" r:id="rId3"/>
    <p:sldId id="268" r:id="rId4"/>
    <p:sldId id="309" r:id="rId5"/>
    <p:sldId id="310" r:id="rId6"/>
    <p:sldId id="311" r:id="rId7"/>
    <p:sldId id="312" r:id="rId8"/>
    <p:sldId id="313" r:id="rId9"/>
    <p:sldId id="314" r:id="rId10"/>
    <p:sldId id="315" r:id="rId11"/>
    <p:sldId id="316" r:id="rId12"/>
    <p:sldId id="317" r:id="rId13"/>
    <p:sldId id="318" r:id="rId14"/>
    <p:sldId id="319" r:id="rId15"/>
    <p:sldId id="32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p:restoredTop sz="94687"/>
  </p:normalViewPr>
  <p:slideViewPr>
    <p:cSldViewPr snapToGrid="0" snapToObjects="1">
      <p:cViewPr varScale="1">
        <p:scale>
          <a:sx n="76" d="100"/>
          <a:sy n="76" d="100"/>
        </p:scale>
        <p:origin x="24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speth critchley" userId="07a00c4d2a2ef163" providerId="LiveId" clId="{3F71F1CF-F63A-4783-BBDF-ACAACDB4B10D}"/>
    <pc:docChg chg="modSld">
      <pc:chgData name="elspeth critchley" userId="07a00c4d2a2ef163" providerId="LiveId" clId="{3F71F1CF-F63A-4783-BBDF-ACAACDB4B10D}" dt="2023-03-13T17:47:51.093" v="118" actId="20577"/>
      <pc:docMkLst>
        <pc:docMk/>
      </pc:docMkLst>
      <pc:sldChg chg="modSp mod">
        <pc:chgData name="elspeth critchley" userId="07a00c4d2a2ef163" providerId="LiveId" clId="{3F71F1CF-F63A-4783-BBDF-ACAACDB4B10D}" dt="2023-03-13T17:47:51.093" v="118" actId="20577"/>
        <pc:sldMkLst>
          <pc:docMk/>
          <pc:sldMk cId="2133031158" sldId="321"/>
        </pc:sldMkLst>
        <pc:spChg chg="mod">
          <ac:chgData name="elspeth critchley" userId="07a00c4d2a2ef163" providerId="LiveId" clId="{3F71F1CF-F63A-4783-BBDF-ACAACDB4B10D}" dt="2023-03-13T17:47:51.093" v="118" actId="20577"/>
          <ac:spMkLst>
            <pc:docMk/>
            <pc:sldMk cId="2133031158" sldId="321"/>
            <ac:spMk id="3" creationId="{C0C7B854-E2C7-A4D3-2F47-A0DD6C20402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3/13/2023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47927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3/13/2023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12819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3/13/2023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473188226"/>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scot/publications/self-directed-support-framework-standards-including-practice-statements-core-components/document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background pattern&#10;&#10;Description automatically generated">
            <a:extLst>
              <a:ext uri="{FF2B5EF4-FFF2-40B4-BE49-F238E27FC236}">
                <a16:creationId xmlns:a16="http://schemas.microsoft.com/office/drawing/2014/main" id="{3AA1B777-CBA7-4AAB-44A8-01842543AA49}"/>
              </a:ext>
            </a:extLst>
          </p:cNvPr>
          <p:cNvPicPr>
            <a:picLocks noChangeAspect="1"/>
          </p:cNvPicPr>
          <p:nvPr/>
        </p:nvPicPr>
        <p:blipFill rotWithShape="1">
          <a:blip r:embed="rId2"/>
          <a:srcRect/>
          <a:stretch/>
        </p:blipFill>
        <p:spPr>
          <a:xfrm>
            <a:off x="1" y="10"/>
            <a:ext cx="12191999" cy="6857990"/>
          </a:xfrm>
          <a:prstGeom prst="rect">
            <a:avLst/>
          </a:prstGeom>
        </p:spPr>
      </p:pic>
      <p:grpSp>
        <p:nvGrpSpPr>
          <p:cNvPr id="14" name="Group 13">
            <a:extLst>
              <a:ext uri="{FF2B5EF4-FFF2-40B4-BE49-F238E27FC236}">
                <a16:creationId xmlns:a16="http://schemas.microsoft.com/office/drawing/2014/main" id="{CE4A9098-6A67-8B20-9300-925927A50AF0}"/>
              </a:ext>
            </a:extLst>
          </p:cNvPr>
          <p:cNvGrpSpPr/>
          <p:nvPr/>
        </p:nvGrpSpPr>
        <p:grpSpPr>
          <a:xfrm>
            <a:off x="6758152" y="241738"/>
            <a:ext cx="4498427" cy="1402562"/>
            <a:chOff x="6758152" y="241738"/>
            <a:chExt cx="4498427" cy="1402562"/>
          </a:xfrm>
        </p:grpSpPr>
        <p:sp>
          <p:nvSpPr>
            <p:cNvPr id="15" name="Rectangle 14">
              <a:extLst>
                <a:ext uri="{FF2B5EF4-FFF2-40B4-BE49-F238E27FC236}">
                  <a16:creationId xmlns:a16="http://schemas.microsoft.com/office/drawing/2014/main" id="{DD553167-BCE2-31B5-364E-30338EB5B938}"/>
                </a:ext>
              </a:extLst>
            </p:cNvPr>
            <p:cNvSpPr/>
            <p:nvPr/>
          </p:nvSpPr>
          <p:spPr>
            <a:xfrm>
              <a:off x="6758152" y="241738"/>
              <a:ext cx="4498427" cy="14025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6" name="Picture 15" descr="Logo&#10;&#10;Description automatically generated with medium confidence">
              <a:extLst>
                <a:ext uri="{FF2B5EF4-FFF2-40B4-BE49-F238E27FC236}">
                  <a16:creationId xmlns:a16="http://schemas.microsoft.com/office/drawing/2014/main" id="{B2057736-79CC-4DAC-D13B-D9779B19800B}"/>
                </a:ext>
              </a:extLst>
            </p:cNvPr>
            <p:cNvPicPr>
              <a:picLocks noChangeAspect="1"/>
            </p:cNvPicPr>
            <p:nvPr/>
          </p:nvPicPr>
          <p:blipFill>
            <a:blip r:embed="rId3"/>
            <a:stretch>
              <a:fillRect/>
            </a:stretch>
          </p:blipFill>
          <p:spPr>
            <a:xfrm>
              <a:off x="7068959" y="401210"/>
              <a:ext cx="2007973" cy="1106959"/>
            </a:xfrm>
            <a:prstGeom prst="rect">
              <a:avLst/>
            </a:prstGeom>
          </p:spPr>
        </p:pic>
        <p:pic>
          <p:nvPicPr>
            <p:cNvPr id="17" name="Picture 16" descr="Chart, sunburst chart&#10;&#10;Description automatically generated">
              <a:extLst>
                <a:ext uri="{FF2B5EF4-FFF2-40B4-BE49-F238E27FC236}">
                  <a16:creationId xmlns:a16="http://schemas.microsoft.com/office/drawing/2014/main" id="{6BDD2366-BC24-F4F7-BDF0-082536263361}"/>
                </a:ext>
              </a:extLst>
            </p:cNvPr>
            <p:cNvPicPr>
              <a:picLocks noChangeAspect="1"/>
            </p:cNvPicPr>
            <p:nvPr/>
          </p:nvPicPr>
          <p:blipFill>
            <a:blip r:embed="rId4"/>
            <a:stretch>
              <a:fillRect/>
            </a:stretch>
          </p:blipFill>
          <p:spPr>
            <a:xfrm>
              <a:off x="9344949" y="377869"/>
              <a:ext cx="1803400" cy="1130300"/>
            </a:xfrm>
            <a:prstGeom prst="rect">
              <a:avLst/>
            </a:prstGeom>
          </p:spPr>
        </p:pic>
      </p:grpSp>
      <p:sp>
        <p:nvSpPr>
          <p:cNvPr id="19" name="TextBox 18">
            <a:extLst>
              <a:ext uri="{FF2B5EF4-FFF2-40B4-BE49-F238E27FC236}">
                <a16:creationId xmlns:a16="http://schemas.microsoft.com/office/drawing/2014/main" id="{922ED629-DEF7-FC5C-7D00-D3E14856BD5B}"/>
              </a:ext>
            </a:extLst>
          </p:cNvPr>
          <p:cNvSpPr txBox="1"/>
          <p:nvPr/>
        </p:nvSpPr>
        <p:spPr>
          <a:xfrm>
            <a:off x="6115747" y="3623585"/>
            <a:ext cx="4879978" cy="923330"/>
          </a:xfrm>
          <a:prstGeom prst="rect">
            <a:avLst/>
          </a:prstGeom>
          <a:noFill/>
        </p:spPr>
        <p:txBody>
          <a:bodyPr wrap="square" rtlCol="0">
            <a:spAutoFit/>
          </a:bodyPr>
          <a:lstStyle/>
          <a:p>
            <a:r>
              <a:rPr lang="en-GB" sz="5400" dirty="0">
                <a:solidFill>
                  <a:schemeClr val="bg1"/>
                </a:solidFill>
                <a:latin typeface="Calibri" panose="020F0502020204030204" pitchFamily="34" charset="0"/>
                <a:cs typeface="Calibri" panose="020F0502020204030204" pitchFamily="34" charset="0"/>
              </a:rPr>
              <a:t>SDS Standards </a:t>
            </a:r>
          </a:p>
        </p:txBody>
      </p:sp>
    </p:spTree>
    <p:extLst>
      <p:ext uri="{BB962C8B-B14F-4D97-AF65-F5344CB8AC3E}">
        <p14:creationId xmlns:p14="http://schemas.microsoft.com/office/powerpoint/2010/main" val="21743993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610702" cy="5109396"/>
          </a:xfrm>
          <a:prstGeom prst="rect">
            <a:avLst/>
          </a:prstGeom>
        </p:spPr>
        <p:txBody>
          <a:bodyPr vert="horz" wrap="square" lIns="91440" tIns="45720" rIns="91440" bIns="45720" rtlCol="0">
            <a:noAutofit/>
          </a:bodyPr>
          <a:lstStyle/>
          <a:p>
            <a:r>
              <a:rPr lang="en-GB" sz="3200" b="1" dirty="0">
                <a:effectLst/>
              </a:rPr>
              <a:t>Worker autonomy</a:t>
            </a:r>
          </a:p>
          <a:p>
            <a:endParaRPr lang="en-GB" sz="2000" dirty="0"/>
          </a:p>
          <a:p>
            <a:r>
              <a:rPr lang="en-GB" sz="2800" dirty="0"/>
              <a:t>Workers are enabled to exercise professional autonomy in support planning and set personal budgets within agreed delegated parameters.</a:t>
            </a:r>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2629438" cy="651140"/>
          </a:xfrm>
          <a:prstGeom prst="rect">
            <a:avLst/>
          </a:prstGeom>
        </p:spPr>
        <p:txBody>
          <a:bodyPr wrap="none">
            <a:spAutoFit/>
          </a:bodyPr>
          <a:lstStyle/>
          <a:p>
            <a:pPr>
              <a:lnSpc>
                <a:spcPct val="107000"/>
              </a:lnSpc>
              <a:spcAft>
                <a:spcPts val="800"/>
              </a:spcAft>
            </a:pPr>
            <a:r>
              <a:rPr lang="en-GB" sz="3600" b="1" dirty="0">
                <a:solidFill>
                  <a:schemeClr val="accent2"/>
                </a:solidFill>
                <a:latin typeface="+mj-lt"/>
                <a:ea typeface="Calibri" panose="020F0502020204030204" pitchFamily="34" charset="0"/>
                <a:cs typeface="Times New Roman" panose="02020603050405020304" pitchFamily="18" charset="0"/>
              </a:rPr>
              <a:t>Standard 8</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575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610702" cy="5109396"/>
          </a:xfrm>
          <a:prstGeom prst="rect">
            <a:avLst/>
          </a:prstGeom>
        </p:spPr>
        <p:txBody>
          <a:bodyPr vert="horz" wrap="square" lIns="91440" tIns="45720" rIns="91440" bIns="45720" rtlCol="0">
            <a:noAutofit/>
          </a:bodyPr>
          <a:lstStyle/>
          <a:p>
            <a:r>
              <a:rPr lang="en-GB" sz="3200" b="1" dirty="0">
                <a:effectLst/>
              </a:rPr>
              <a:t>Transparency</a:t>
            </a:r>
          </a:p>
          <a:p>
            <a:endParaRPr lang="en-GB" sz="2000" dirty="0"/>
          </a:p>
          <a:p>
            <a:r>
              <a:rPr lang="en-GB" sz="2800" dirty="0"/>
              <a:t>Practice, systems and processes are clearly understood and are explained in ways that make sense to the</a:t>
            </a:r>
            <a:br>
              <a:rPr lang="en-GB" sz="2800" dirty="0"/>
            </a:br>
            <a:r>
              <a:rPr lang="en-GB" sz="2800" dirty="0"/>
              <a:t>person. </a:t>
            </a:r>
          </a:p>
          <a:p>
            <a:r>
              <a:rPr lang="en-GB" sz="2800" dirty="0"/>
              <a:t>All decisions that affect a person’s choices, support, and personal budget are recorded and shared with them.</a:t>
            </a:r>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2629438" cy="651140"/>
          </a:xfrm>
          <a:prstGeom prst="rect">
            <a:avLst/>
          </a:prstGeom>
        </p:spPr>
        <p:txBody>
          <a:bodyPr wrap="none">
            <a:spAutoFit/>
          </a:bodyPr>
          <a:lstStyle/>
          <a:p>
            <a:pPr>
              <a:lnSpc>
                <a:spcPct val="107000"/>
              </a:lnSpc>
              <a:spcAft>
                <a:spcPts val="800"/>
              </a:spcAft>
            </a:pPr>
            <a:r>
              <a:rPr lang="en-GB" sz="3600" b="1" dirty="0">
                <a:solidFill>
                  <a:schemeClr val="accent2"/>
                </a:solidFill>
                <a:latin typeface="+mj-lt"/>
                <a:ea typeface="Calibri" panose="020F0502020204030204" pitchFamily="34" charset="0"/>
                <a:cs typeface="Times New Roman" panose="02020603050405020304" pitchFamily="18" charset="0"/>
              </a:rPr>
              <a:t>Standard 9</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543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610702" cy="5109396"/>
          </a:xfrm>
          <a:prstGeom prst="rect">
            <a:avLst/>
          </a:prstGeom>
        </p:spPr>
        <p:txBody>
          <a:bodyPr vert="horz" wrap="square" lIns="91440" tIns="45720" rIns="91440" bIns="45720" rtlCol="0">
            <a:noAutofit/>
          </a:bodyPr>
          <a:lstStyle/>
          <a:p>
            <a:r>
              <a:rPr lang="en-GB" sz="3200" b="1" dirty="0">
                <a:effectLst/>
              </a:rPr>
              <a:t>Early planning for transitions </a:t>
            </a:r>
          </a:p>
          <a:p>
            <a:endParaRPr lang="en-GB" sz="2000" dirty="0"/>
          </a:p>
          <a:p>
            <a:r>
              <a:rPr lang="en-GB" sz="2800" dirty="0"/>
              <a:t>People are given the help and support they need to plan for, and adjust to, new phases of their lives.</a:t>
            </a:r>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2927596" cy="651140"/>
          </a:xfrm>
          <a:prstGeom prst="rect">
            <a:avLst/>
          </a:prstGeom>
        </p:spPr>
        <p:txBody>
          <a:bodyPr wrap="none">
            <a:spAutoFit/>
          </a:bodyPr>
          <a:lstStyle/>
          <a:p>
            <a:pPr>
              <a:lnSpc>
                <a:spcPct val="107000"/>
              </a:lnSpc>
              <a:spcAft>
                <a:spcPts val="800"/>
              </a:spcAft>
            </a:pPr>
            <a:r>
              <a:rPr lang="en-GB" sz="3600" b="1" dirty="0">
                <a:solidFill>
                  <a:schemeClr val="accent2"/>
                </a:solidFill>
                <a:latin typeface="+mj-lt"/>
                <a:ea typeface="Calibri" panose="020F0502020204030204" pitchFamily="34" charset="0"/>
                <a:cs typeface="Times New Roman" panose="02020603050405020304" pitchFamily="18" charset="0"/>
              </a:rPr>
              <a:t>Standard 10</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79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610702" cy="5109396"/>
          </a:xfrm>
          <a:prstGeom prst="rect">
            <a:avLst/>
          </a:prstGeom>
        </p:spPr>
        <p:txBody>
          <a:bodyPr vert="horz" wrap="square" lIns="91440" tIns="45720" rIns="91440" bIns="45720" rtlCol="0">
            <a:noAutofit/>
          </a:bodyPr>
          <a:lstStyle/>
          <a:p>
            <a:r>
              <a:rPr lang="en-GB" sz="3200" b="1" dirty="0">
                <a:effectLst/>
              </a:rPr>
              <a:t>Consistency of</a:t>
            </a:r>
            <a:r>
              <a:rPr lang="en-GB" sz="3200" b="1" dirty="0"/>
              <a:t> p</a:t>
            </a:r>
            <a:r>
              <a:rPr lang="en-GB" sz="3200" b="1" dirty="0">
                <a:effectLst/>
              </a:rPr>
              <a:t>ractice</a:t>
            </a:r>
          </a:p>
          <a:p>
            <a:endParaRPr lang="en-GB" sz="2000" dirty="0"/>
          </a:p>
          <a:p>
            <a:r>
              <a:rPr lang="en-GB" sz="2800" dirty="0"/>
              <a:t>People can expect a consistently high-quality experience of practice, as articulated in these standards, regardless of their local authority area.</a:t>
            </a:r>
          </a:p>
          <a:p>
            <a:endParaRPr lang="en-GB" sz="2800" dirty="0"/>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2927596" cy="651140"/>
          </a:xfrm>
          <a:prstGeom prst="rect">
            <a:avLst/>
          </a:prstGeom>
        </p:spPr>
        <p:txBody>
          <a:bodyPr wrap="none">
            <a:spAutoFit/>
          </a:bodyPr>
          <a:lstStyle/>
          <a:p>
            <a:pPr>
              <a:lnSpc>
                <a:spcPct val="107000"/>
              </a:lnSpc>
              <a:spcAft>
                <a:spcPts val="800"/>
              </a:spcAft>
            </a:pPr>
            <a:r>
              <a:rPr lang="en-GB" sz="3600" b="1" dirty="0">
                <a:solidFill>
                  <a:schemeClr val="accent2"/>
                </a:solidFill>
                <a:latin typeface="+mj-lt"/>
                <a:ea typeface="Calibri" panose="020F0502020204030204" pitchFamily="34" charset="0"/>
                <a:cs typeface="Times New Roman" panose="02020603050405020304" pitchFamily="18" charset="0"/>
              </a:rPr>
              <a:t>Standard 11</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200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610702" cy="5109396"/>
          </a:xfrm>
          <a:prstGeom prst="rect">
            <a:avLst/>
          </a:prstGeom>
        </p:spPr>
        <p:txBody>
          <a:bodyPr vert="horz" wrap="square" lIns="91440" tIns="45720" rIns="91440" bIns="45720" rtlCol="0">
            <a:noAutofit/>
          </a:bodyPr>
          <a:lstStyle/>
          <a:p>
            <a:r>
              <a:rPr lang="en-GB" sz="3200" b="1" dirty="0">
                <a:effectLst/>
              </a:rPr>
              <a:t>Access to budgets and flexibility of spend</a:t>
            </a:r>
          </a:p>
          <a:p>
            <a:endParaRPr lang="en-GB" sz="2000" dirty="0"/>
          </a:p>
          <a:p>
            <a:r>
              <a:rPr lang="en-GB" sz="2800" dirty="0"/>
              <a:t>People are involved in the development of their budget and have maximum flexibility to use this in the way that they choose to achieve agreed outcomes. The available funding is allocated in a way that is transparent, fair, equitable and sufficient, across all</a:t>
            </a:r>
            <a:br>
              <a:rPr lang="en-GB" sz="2800" dirty="0"/>
            </a:br>
            <a:r>
              <a:rPr lang="en-GB" sz="2800" dirty="0"/>
              <a:t>communities and for all individuals.</a:t>
            </a:r>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2927596" cy="651140"/>
          </a:xfrm>
          <a:prstGeom prst="rect">
            <a:avLst/>
          </a:prstGeom>
        </p:spPr>
        <p:txBody>
          <a:bodyPr wrap="none">
            <a:spAutoFit/>
          </a:bodyPr>
          <a:lstStyle/>
          <a:p>
            <a:pPr>
              <a:lnSpc>
                <a:spcPct val="107000"/>
              </a:lnSpc>
              <a:spcAft>
                <a:spcPts val="800"/>
              </a:spcAft>
            </a:pPr>
            <a:r>
              <a:rPr lang="en-GB" sz="3600" b="1" dirty="0">
                <a:solidFill>
                  <a:schemeClr val="accent2"/>
                </a:solidFill>
                <a:latin typeface="+mj-lt"/>
                <a:ea typeface="Calibri" panose="020F0502020204030204" pitchFamily="34" charset="0"/>
                <a:cs typeface="Times New Roman" panose="02020603050405020304" pitchFamily="18" charset="0"/>
              </a:rPr>
              <a:t>Standard 12</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211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610702" cy="5109396"/>
          </a:xfrm>
          <a:prstGeom prst="rect">
            <a:avLst/>
          </a:prstGeom>
        </p:spPr>
        <p:txBody>
          <a:bodyPr vert="horz" wrap="square" lIns="91440" tIns="45720" rIns="91440" bIns="45720" rtlCol="0">
            <a:noAutofit/>
          </a:bodyPr>
          <a:lstStyle/>
          <a:p>
            <a:r>
              <a:rPr lang="en-GB" sz="2800" dirty="0"/>
              <a:t>Please follow the link below, which will take you to the detailed information on the SDS Standards including practice statements and core components</a:t>
            </a:r>
          </a:p>
          <a:p>
            <a:endParaRPr lang="en-GB" sz="2800" dirty="0"/>
          </a:p>
          <a:p>
            <a:r>
              <a:rPr lang="en-GB" sz="2800" dirty="0">
                <a:hlinkClick r:id="rId3"/>
              </a:rPr>
              <a:t>https://</a:t>
            </a:r>
            <a:r>
              <a:rPr lang="en-GB" sz="2800" dirty="0" err="1">
                <a:hlinkClick r:id="rId3"/>
              </a:rPr>
              <a:t>www.gov.scot</a:t>
            </a:r>
            <a:r>
              <a:rPr lang="en-GB" sz="2800" dirty="0">
                <a:hlinkClick r:id="rId3"/>
              </a:rPr>
              <a:t>/publications/self-directed-support-framework-standards-including-practice-statements-core-components/documents/</a:t>
            </a:r>
            <a:endParaRPr lang="en-GB" sz="2800" dirty="0"/>
          </a:p>
          <a:p>
            <a:endParaRPr lang="en-GB" sz="2800" dirty="0"/>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4693914" cy="651140"/>
          </a:xfrm>
          <a:prstGeom prst="rect">
            <a:avLst/>
          </a:prstGeom>
        </p:spPr>
        <p:txBody>
          <a:bodyPr wrap="none">
            <a:spAutoFit/>
          </a:bodyPr>
          <a:lstStyle/>
          <a:p>
            <a:pPr>
              <a:lnSpc>
                <a:spcPct val="107000"/>
              </a:lnSpc>
              <a:spcAft>
                <a:spcPts val="800"/>
              </a:spcAft>
            </a:pPr>
            <a:r>
              <a:rPr lang="en-GB" sz="3600" b="1" dirty="0">
                <a:solidFill>
                  <a:schemeClr val="accent2"/>
                </a:solidFill>
                <a:latin typeface="+mj-lt"/>
                <a:ea typeface="Calibri" panose="020F0502020204030204" pitchFamily="34" charset="0"/>
                <a:cs typeface="Times New Roman" panose="02020603050405020304" pitchFamily="18" charset="0"/>
              </a:rPr>
              <a:t>Details of Standards</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71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B149-140B-59D9-343F-FB7F08066881}"/>
              </a:ext>
            </a:extLst>
          </p:cNvPr>
          <p:cNvSpPr>
            <a:spLocks noGrp="1"/>
          </p:cNvSpPr>
          <p:nvPr>
            <p:ph type="title"/>
          </p:nvPr>
        </p:nvSpPr>
        <p:spPr>
          <a:xfrm>
            <a:off x="1115568" y="548640"/>
            <a:ext cx="10168128" cy="1179576"/>
          </a:xfrm>
        </p:spPr>
        <p:txBody>
          <a:bodyPr/>
          <a:lstStyle/>
          <a:p>
            <a:r>
              <a:rPr lang="en-GB" sz="2800" b="1" dirty="0"/>
              <a:t>                                               What are SDS Standards </a:t>
            </a:r>
            <a:r>
              <a:rPr lang="en-GB" sz="2000" b="1" dirty="0"/>
              <a:t>?</a:t>
            </a:r>
          </a:p>
        </p:txBody>
      </p:sp>
      <p:sp>
        <p:nvSpPr>
          <p:cNvPr id="3" name="Content Placeholder 2">
            <a:extLst>
              <a:ext uri="{FF2B5EF4-FFF2-40B4-BE49-F238E27FC236}">
                <a16:creationId xmlns:a16="http://schemas.microsoft.com/office/drawing/2014/main" id="{C0C7B854-E2C7-A4D3-2F47-A0DD6C204027}"/>
              </a:ext>
            </a:extLst>
          </p:cNvPr>
          <p:cNvSpPr>
            <a:spLocks noGrp="1"/>
          </p:cNvSpPr>
          <p:nvPr>
            <p:ph idx="1"/>
          </p:nvPr>
        </p:nvSpPr>
        <p:spPr>
          <a:xfrm>
            <a:off x="5047200" y="1843200"/>
            <a:ext cx="6236496" cy="3620808"/>
          </a:xfrm>
        </p:spPr>
        <p:txBody>
          <a:bodyPr>
            <a:noAutofit/>
          </a:bodyPr>
          <a:lstStyle/>
          <a:p>
            <a:pPr marL="0" indent="0">
              <a:buNone/>
            </a:pPr>
            <a:r>
              <a:rPr lang="en-GB" sz="2400" dirty="0">
                <a:effectLst/>
                <a:latin typeface="Avenir Next LT Pro Light" panose="020B0304020202020204" pitchFamily="34" charset="0"/>
              </a:rPr>
              <a:t>The Standards have been developed </a:t>
            </a:r>
            <a:r>
              <a:rPr lang="en-GB" sz="2400" dirty="0">
                <a:latin typeface="Avenir Next LT Pro Light" panose="020B0304020202020204" pitchFamily="34" charset="0"/>
              </a:rPr>
              <a:t>by Social Work Scotland </a:t>
            </a:r>
            <a:r>
              <a:rPr lang="en-GB" sz="2400" dirty="0">
                <a:effectLst/>
                <a:latin typeface="Avenir Next LT Pro Light" panose="020B0304020202020204" pitchFamily="34" charset="0"/>
              </a:rPr>
              <a:t>to ensure consistency of outcomes and approaches in SDS practice across Scotland .They aim to  build up a framework of good practice in </a:t>
            </a:r>
            <a:r>
              <a:rPr lang="en-GB" sz="2400">
                <a:effectLst/>
                <a:latin typeface="Avenir Next LT Pro Light" panose="020B0304020202020204" pitchFamily="34" charset="0"/>
              </a:rPr>
              <a:t>assessment, support </a:t>
            </a:r>
            <a:r>
              <a:rPr lang="en-GB" sz="2400" dirty="0">
                <a:effectLst/>
                <a:latin typeface="Avenir Next LT Pro Light" panose="020B0304020202020204" pitchFamily="34" charset="0"/>
              </a:rPr>
              <a:t>planning and in provision of care and support resources</a:t>
            </a:r>
            <a:r>
              <a:rPr lang="en-GB" sz="2000" dirty="0">
                <a:effectLst/>
              </a:rPr>
              <a:t>.</a:t>
            </a:r>
            <a:endParaRPr lang="en-GB" sz="2000" dirty="0"/>
          </a:p>
        </p:txBody>
      </p:sp>
      <p:pic>
        <p:nvPicPr>
          <p:cNvPr id="7" name="Picture 6" descr="A picture containing graphical user interface&#10;&#10;Description automatically generated">
            <a:extLst>
              <a:ext uri="{FF2B5EF4-FFF2-40B4-BE49-F238E27FC236}">
                <a16:creationId xmlns:a16="http://schemas.microsoft.com/office/drawing/2014/main" id="{DB4203B6-2804-05BE-A6ED-C102B5EBB7C6}"/>
              </a:ext>
            </a:extLst>
          </p:cNvPr>
          <p:cNvPicPr>
            <a:picLocks noChangeAspect="1"/>
          </p:cNvPicPr>
          <p:nvPr/>
        </p:nvPicPr>
        <p:blipFill>
          <a:blip r:embed="rId2"/>
          <a:stretch>
            <a:fillRect/>
          </a:stretch>
        </p:blipFill>
        <p:spPr>
          <a:xfrm>
            <a:off x="0" y="857"/>
            <a:ext cx="4504762" cy="6857143"/>
          </a:xfrm>
          <a:prstGeom prst="rect">
            <a:avLst/>
          </a:prstGeom>
        </p:spPr>
      </p:pic>
    </p:spTree>
    <p:extLst>
      <p:ext uri="{BB962C8B-B14F-4D97-AF65-F5344CB8AC3E}">
        <p14:creationId xmlns:p14="http://schemas.microsoft.com/office/powerpoint/2010/main" val="213303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182801" cy="5109396"/>
          </a:xfrm>
          <a:prstGeom prst="rect">
            <a:avLst/>
          </a:prstGeom>
        </p:spPr>
        <p:txBody>
          <a:bodyPr vert="horz" wrap="square" lIns="91440" tIns="45720" rIns="91440" bIns="45720" rtlCol="0">
            <a:noAutofit/>
          </a:bodyPr>
          <a:lstStyle/>
          <a:p>
            <a:r>
              <a:rPr lang="en-GB" sz="3200" b="1" dirty="0">
                <a:effectLst/>
              </a:rPr>
              <a:t>Independent Support &amp; Advocacy</a:t>
            </a:r>
          </a:p>
          <a:p>
            <a:endParaRPr lang="en-GB" sz="2000" dirty="0"/>
          </a:p>
          <a:p>
            <a:endParaRPr lang="en-GB" sz="2000" dirty="0"/>
          </a:p>
          <a:p>
            <a:r>
              <a:rPr lang="en-GB" sz="2800" dirty="0"/>
              <a:t>People are offered independent</a:t>
            </a:r>
            <a:br>
              <a:rPr lang="en-GB" sz="2800" dirty="0"/>
            </a:br>
            <a:r>
              <a:rPr lang="en-GB" sz="2800" dirty="0"/>
              <a:t>advice, support and advocacy to have choice and control over their social care and support and to exercise their human rights.</a:t>
            </a:r>
            <a:endParaRPr lang="en-GB" sz="2800" b="1" dirty="0"/>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2744854" cy="651140"/>
          </a:xfrm>
          <a:prstGeom prst="rect">
            <a:avLst/>
          </a:prstGeom>
        </p:spPr>
        <p:txBody>
          <a:bodyPr wrap="none">
            <a:spAutoFit/>
          </a:bodyPr>
          <a:lstStyle/>
          <a:p>
            <a:pPr>
              <a:lnSpc>
                <a:spcPct val="107000"/>
              </a:lnSpc>
              <a:spcAft>
                <a:spcPts val="800"/>
              </a:spcAft>
            </a:pPr>
            <a:r>
              <a:rPr lang="en-GB" sz="3600" b="1" dirty="0">
                <a:solidFill>
                  <a:schemeClr val="accent2"/>
                </a:solidFill>
                <a:latin typeface="+mj-lt"/>
                <a:ea typeface="Calibri" panose="020F0502020204030204" pitchFamily="34" charset="0"/>
                <a:cs typeface="Times New Roman" panose="02020603050405020304" pitchFamily="18" charset="0"/>
              </a:rPr>
              <a:t>Standard 1 </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pic>
        <p:nvPicPr>
          <p:cNvPr id="2" name="Picture 1" descr="A picture containing background pattern&#10;&#10;Description automatically generated">
            <a:extLst>
              <a:ext uri="{FF2B5EF4-FFF2-40B4-BE49-F238E27FC236}">
                <a16:creationId xmlns:a16="http://schemas.microsoft.com/office/drawing/2014/main" id="{1BB89147-441F-DF8A-7E0B-3073E8085A9B}"/>
              </a:ext>
            </a:extLst>
          </p:cNvPr>
          <p:cNvPicPr>
            <a:picLocks noChangeAspect="1"/>
          </p:cNvPicPr>
          <p:nvPr/>
        </p:nvPicPr>
        <p:blipFill rotWithShape="1">
          <a:blip r:embed="rId2"/>
          <a:srcRect l="925" r="62122"/>
          <a:stretch/>
        </p:blipFill>
        <p:spPr>
          <a:xfrm>
            <a:off x="20" y="0"/>
            <a:ext cx="4505305" cy="6857990"/>
          </a:xfrm>
          <a:prstGeom prst="rect">
            <a:avLst/>
          </a:prstGeom>
        </p:spPr>
      </p:pic>
    </p:spTree>
    <p:extLst>
      <p:ext uri="{BB962C8B-B14F-4D97-AF65-F5344CB8AC3E}">
        <p14:creationId xmlns:p14="http://schemas.microsoft.com/office/powerpoint/2010/main" val="47934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006788" y="1504346"/>
            <a:ext cx="6182801" cy="5109396"/>
          </a:xfrm>
          <a:prstGeom prst="rect">
            <a:avLst/>
          </a:prstGeom>
        </p:spPr>
        <p:txBody>
          <a:bodyPr vert="horz" wrap="square" lIns="91440" tIns="45720" rIns="91440" bIns="45720" rtlCol="0">
            <a:noAutofit/>
          </a:bodyPr>
          <a:lstStyle/>
          <a:p>
            <a:r>
              <a:rPr lang="en-GB" sz="3200" b="1" dirty="0">
                <a:effectLst/>
              </a:rPr>
              <a:t>Early help and support</a:t>
            </a:r>
          </a:p>
          <a:p>
            <a:endParaRPr lang="en-GB" sz="2000" dirty="0"/>
          </a:p>
          <a:p>
            <a:endParaRPr lang="en-GB" sz="2000" dirty="0"/>
          </a:p>
          <a:p>
            <a:r>
              <a:rPr lang="en-GB" sz="2800" dirty="0"/>
              <a:t>Early help and community support is available to all people who need it.</a:t>
            </a:r>
            <a:endParaRPr lang="en-GB" sz="2800" b="1" dirty="0"/>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2629438" cy="651140"/>
          </a:xfrm>
          <a:prstGeom prst="rect">
            <a:avLst/>
          </a:prstGeom>
        </p:spPr>
        <p:txBody>
          <a:bodyPr wrap="none">
            <a:spAutoFit/>
          </a:bodyPr>
          <a:lstStyle/>
          <a:p>
            <a:pPr>
              <a:lnSpc>
                <a:spcPct val="107000"/>
              </a:lnSpc>
              <a:spcAft>
                <a:spcPts val="800"/>
              </a:spcAft>
            </a:pPr>
            <a:r>
              <a:rPr lang="en-GB" sz="3600" b="1" dirty="0">
                <a:solidFill>
                  <a:schemeClr val="accent2"/>
                </a:solidFill>
                <a:latin typeface="+mj-lt"/>
                <a:ea typeface="Calibri" panose="020F0502020204030204" pitchFamily="34" charset="0"/>
                <a:cs typeface="Times New Roman" panose="02020603050405020304" pitchFamily="18" charset="0"/>
              </a:rPr>
              <a:t>Standard 2</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90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182801" cy="5109396"/>
          </a:xfrm>
          <a:prstGeom prst="rect">
            <a:avLst/>
          </a:prstGeom>
        </p:spPr>
        <p:txBody>
          <a:bodyPr vert="horz" wrap="square" lIns="91440" tIns="45720" rIns="91440" bIns="45720" rtlCol="0">
            <a:noAutofit/>
          </a:bodyPr>
          <a:lstStyle/>
          <a:p>
            <a:r>
              <a:rPr lang="en-GB" sz="3200" b="1" dirty="0">
                <a:effectLst/>
              </a:rPr>
              <a:t>Strength and asset-based approach</a:t>
            </a:r>
          </a:p>
          <a:p>
            <a:endParaRPr lang="en-GB" sz="2400" b="1" dirty="0">
              <a:effectLst/>
            </a:endParaRPr>
          </a:p>
          <a:p>
            <a:endParaRPr lang="en-GB" sz="2000" dirty="0"/>
          </a:p>
          <a:p>
            <a:r>
              <a:rPr lang="en-GB" sz="2800" dirty="0"/>
              <a:t>Assessment, support planning,</a:t>
            </a:r>
            <a:br>
              <a:rPr lang="en-GB" sz="2800" dirty="0"/>
            </a:br>
            <a:r>
              <a:rPr lang="en-GB" sz="2800" dirty="0"/>
              <a:t>and review systems and</a:t>
            </a:r>
            <a:br>
              <a:rPr lang="en-GB" sz="2800" dirty="0"/>
            </a:br>
            <a:r>
              <a:rPr lang="en-GB" sz="2800" dirty="0"/>
              <a:t>processes are personalised,</a:t>
            </a:r>
            <a:br>
              <a:rPr lang="en-GB" sz="2800" dirty="0"/>
            </a:br>
            <a:r>
              <a:rPr lang="en-GB" sz="2800" dirty="0"/>
              <a:t>recognising people’s strengths,</a:t>
            </a:r>
            <a:br>
              <a:rPr lang="en-GB" sz="2800" dirty="0"/>
            </a:br>
            <a:r>
              <a:rPr lang="en-GB" sz="2800" dirty="0"/>
              <a:t>assets and existing community</a:t>
            </a:r>
            <a:br>
              <a:rPr lang="en-GB" sz="2800" dirty="0"/>
            </a:br>
            <a:r>
              <a:rPr lang="en-GB" sz="2800" dirty="0"/>
              <a:t>supports, and result in agreed personal outcomes.</a:t>
            </a:r>
            <a:endParaRPr lang="en-GB" sz="2800" b="1" dirty="0"/>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2629438" cy="651140"/>
          </a:xfrm>
          <a:prstGeom prst="rect">
            <a:avLst/>
          </a:prstGeom>
        </p:spPr>
        <p:txBody>
          <a:bodyPr wrap="none">
            <a:spAutoFit/>
          </a:bodyPr>
          <a:lstStyle/>
          <a:p>
            <a:pPr>
              <a:lnSpc>
                <a:spcPct val="107000"/>
              </a:lnSpc>
              <a:spcAft>
                <a:spcPts val="800"/>
              </a:spcAft>
            </a:pPr>
            <a:r>
              <a:rPr lang="en-GB" sz="3600" b="1" dirty="0">
                <a:solidFill>
                  <a:schemeClr val="accent2"/>
                </a:solidFill>
                <a:latin typeface="+mj-lt"/>
                <a:ea typeface="Calibri" panose="020F0502020204030204" pitchFamily="34" charset="0"/>
                <a:cs typeface="Times New Roman" panose="02020603050405020304" pitchFamily="18" charset="0"/>
              </a:rPr>
              <a:t>Standard 3</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530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610702" cy="5109396"/>
          </a:xfrm>
          <a:prstGeom prst="rect">
            <a:avLst/>
          </a:prstGeom>
        </p:spPr>
        <p:txBody>
          <a:bodyPr vert="horz" wrap="square" lIns="91440" tIns="45720" rIns="91440" bIns="45720" rtlCol="0">
            <a:noAutofit/>
          </a:bodyPr>
          <a:lstStyle/>
          <a:p>
            <a:r>
              <a:rPr lang="en-GB" sz="3200" b="1" dirty="0">
                <a:effectLst/>
              </a:rPr>
              <a:t>Meaningful and measurable recording practices</a:t>
            </a:r>
            <a:endParaRPr lang="en-GB" sz="2400" b="1" dirty="0">
              <a:effectLst/>
            </a:endParaRPr>
          </a:p>
          <a:p>
            <a:endParaRPr lang="en-GB" sz="2000" dirty="0"/>
          </a:p>
          <a:p>
            <a:r>
              <a:rPr lang="en-GB" sz="2800" dirty="0"/>
              <a:t>Good recording practices clearly capture conversations between people and workers identifying what matters to the person, resulting in agreed personal outcomes that are clear and comprehensive. This information is used for ongoing review, as well as for continuous improvement and planning of future supports.</a:t>
            </a:r>
          </a:p>
          <a:p>
            <a:endParaRPr lang="en-GB" sz="2800" dirty="0"/>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2629438" cy="651140"/>
          </a:xfrm>
          <a:prstGeom prst="rect">
            <a:avLst/>
          </a:prstGeom>
        </p:spPr>
        <p:txBody>
          <a:bodyPr wrap="none">
            <a:spAutoFit/>
          </a:bodyPr>
          <a:lstStyle/>
          <a:p>
            <a:pPr>
              <a:lnSpc>
                <a:spcPct val="107000"/>
              </a:lnSpc>
              <a:spcAft>
                <a:spcPts val="800"/>
              </a:spcAft>
            </a:pPr>
            <a:r>
              <a:rPr lang="en-GB" sz="3600" b="1" dirty="0">
                <a:solidFill>
                  <a:schemeClr val="accent2"/>
                </a:solidFill>
                <a:latin typeface="+mj-lt"/>
                <a:ea typeface="Calibri" panose="020F0502020204030204" pitchFamily="34" charset="0"/>
                <a:cs typeface="Times New Roman" panose="02020603050405020304" pitchFamily="18" charset="0"/>
              </a:rPr>
              <a:t>Standard 4</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119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610702" cy="5109396"/>
          </a:xfrm>
          <a:prstGeom prst="rect">
            <a:avLst/>
          </a:prstGeom>
        </p:spPr>
        <p:txBody>
          <a:bodyPr vert="horz" wrap="square" lIns="91440" tIns="45720" rIns="91440" bIns="45720" rtlCol="0">
            <a:noAutofit/>
          </a:bodyPr>
          <a:lstStyle/>
          <a:p>
            <a:r>
              <a:rPr lang="en-GB" sz="3200" b="1" dirty="0">
                <a:effectLst/>
              </a:rPr>
              <a:t>Accountability</a:t>
            </a:r>
          </a:p>
          <a:p>
            <a:endParaRPr lang="en-GB" sz="2000" dirty="0"/>
          </a:p>
          <a:p>
            <a:r>
              <a:rPr lang="en-GB" sz="2800" dirty="0"/>
              <a:t>Clear and supportive processes are in place for people to challenge and appeal all decisions affecting their</a:t>
            </a:r>
            <a:br>
              <a:rPr lang="en-GB" sz="2800" dirty="0"/>
            </a:br>
            <a:r>
              <a:rPr lang="en-GB" sz="2800" dirty="0"/>
              <a:t>experience of social care support.</a:t>
            </a:r>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2629438" cy="651140"/>
          </a:xfrm>
          <a:prstGeom prst="rect">
            <a:avLst/>
          </a:prstGeom>
        </p:spPr>
        <p:txBody>
          <a:bodyPr wrap="none">
            <a:spAutoFit/>
          </a:bodyPr>
          <a:lstStyle/>
          <a:p>
            <a:pPr>
              <a:lnSpc>
                <a:spcPct val="107000"/>
              </a:lnSpc>
              <a:spcAft>
                <a:spcPts val="800"/>
              </a:spcAft>
            </a:pPr>
            <a:r>
              <a:rPr lang="en-GB" sz="3600" b="1" dirty="0">
                <a:solidFill>
                  <a:schemeClr val="accent2"/>
                </a:solidFill>
                <a:latin typeface="+mj-lt"/>
                <a:ea typeface="Calibri" panose="020F0502020204030204" pitchFamily="34" charset="0"/>
                <a:cs typeface="Times New Roman" panose="02020603050405020304" pitchFamily="18" charset="0"/>
              </a:rPr>
              <a:t>Standard 5</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432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610702" cy="5109396"/>
          </a:xfrm>
          <a:prstGeom prst="rect">
            <a:avLst/>
          </a:prstGeom>
        </p:spPr>
        <p:txBody>
          <a:bodyPr vert="horz" wrap="square" lIns="91440" tIns="45720" rIns="91440" bIns="45720" rtlCol="0">
            <a:noAutofit/>
          </a:bodyPr>
          <a:lstStyle/>
          <a:p>
            <a:r>
              <a:rPr lang="en-GB" sz="3200" b="1" dirty="0">
                <a:effectLst/>
              </a:rPr>
              <a:t>Risk enablement</a:t>
            </a:r>
          </a:p>
          <a:p>
            <a:endParaRPr lang="en-GB" sz="2000" dirty="0"/>
          </a:p>
          <a:p>
            <a:r>
              <a:rPr lang="en-GB" sz="2800" dirty="0"/>
              <a:t>Workers and supported people work together to plan for positive risk enablement whilst balancing the responsibility of statutory protection of children, young people, adults and</a:t>
            </a:r>
            <a:br>
              <a:rPr lang="en-GB" sz="2800" dirty="0"/>
            </a:br>
            <a:r>
              <a:rPr lang="en-GB" sz="2800" dirty="0"/>
              <a:t>carers. </a:t>
            </a:r>
          </a:p>
          <a:p>
            <a:r>
              <a:rPr lang="en-GB" sz="2800" dirty="0"/>
              <a:t>Supported decision-making should be used where there are issues of capacity.</a:t>
            </a:r>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2629438" cy="651140"/>
          </a:xfrm>
          <a:prstGeom prst="rect">
            <a:avLst/>
          </a:prstGeom>
        </p:spPr>
        <p:txBody>
          <a:bodyPr wrap="none">
            <a:spAutoFit/>
          </a:bodyPr>
          <a:lstStyle/>
          <a:p>
            <a:pPr>
              <a:lnSpc>
                <a:spcPct val="107000"/>
              </a:lnSpc>
              <a:spcAft>
                <a:spcPts val="800"/>
              </a:spcAft>
            </a:pPr>
            <a:r>
              <a:rPr lang="en-GB" sz="3600" b="1" dirty="0">
                <a:solidFill>
                  <a:schemeClr val="accent2"/>
                </a:solidFill>
                <a:latin typeface="+mj-lt"/>
                <a:ea typeface="Calibri" panose="020F0502020204030204" pitchFamily="34" charset="0"/>
                <a:cs typeface="Times New Roman" panose="02020603050405020304" pitchFamily="18" charset="0"/>
              </a:rPr>
              <a:t>Standard 6</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820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610702" cy="5109396"/>
          </a:xfrm>
          <a:prstGeom prst="rect">
            <a:avLst/>
          </a:prstGeom>
        </p:spPr>
        <p:txBody>
          <a:bodyPr vert="horz" wrap="square" lIns="91440" tIns="45720" rIns="91440" bIns="45720" rtlCol="0">
            <a:noAutofit/>
          </a:bodyPr>
          <a:lstStyle/>
          <a:p>
            <a:r>
              <a:rPr lang="en-GB" sz="3200" b="1" dirty="0">
                <a:effectLst/>
              </a:rPr>
              <a:t>Flexible and outcome-focused commissioning</a:t>
            </a:r>
          </a:p>
          <a:p>
            <a:endParaRPr lang="en-GB" sz="2000" dirty="0"/>
          </a:p>
          <a:p>
            <a:r>
              <a:rPr lang="en-GB" sz="2800" dirty="0"/>
              <a:t>People and commissioners work together to plan, design, and quality-assure flexible local supports, to ensure that people have choice and control over what matters to them.</a:t>
            </a:r>
          </a:p>
          <a:p>
            <a:endParaRPr lang="en-GB" sz="2800" dirty="0"/>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2629438" cy="651140"/>
          </a:xfrm>
          <a:prstGeom prst="rect">
            <a:avLst/>
          </a:prstGeom>
        </p:spPr>
        <p:txBody>
          <a:bodyPr wrap="none">
            <a:spAutoFit/>
          </a:bodyPr>
          <a:lstStyle/>
          <a:p>
            <a:pPr>
              <a:lnSpc>
                <a:spcPct val="107000"/>
              </a:lnSpc>
              <a:spcAft>
                <a:spcPts val="800"/>
              </a:spcAft>
            </a:pPr>
            <a:r>
              <a:rPr lang="en-GB" sz="3600" b="1" dirty="0">
                <a:solidFill>
                  <a:schemeClr val="accent2"/>
                </a:solidFill>
                <a:latin typeface="+mj-lt"/>
                <a:ea typeface="Calibri" panose="020F0502020204030204" pitchFamily="34" charset="0"/>
                <a:cs typeface="Times New Roman" panose="02020603050405020304" pitchFamily="18" charset="0"/>
              </a:rPr>
              <a:t>Standard 7</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142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4 Options" id="{AF43E025-01F0-E041-9AC0-680808C0A64C}" vid="{FC3EB82B-D242-7243-8EFA-E8BE74BD3A93}"/>
    </a:ext>
  </a:extLst>
</a:theme>
</file>

<file path=docProps/app.xml><?xml version="1.0" encoding="utf-8"?>
<Properties xmlns="http://schemas.openxmlformats.org/officeDocument/2006/extended-properties" xmlns:vt="http://schemas.openxmlformats.org/officeDocument/2006/docPropsVTypes">
  <Template/>
  <TotalTime>0</TotalTime>
  <Words>541</Words>
  <Application>Microsoft Office PowerPoint</Application>
  <PresentationFormat>Widescreen</PresentationFormat>
  <Paragraphs>60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Avenir Next LT Pro</vt:lpstr>
      <vt:lpstr>Avenir Next LT Pro Light</vt:lpstr>
      <vt:lpstr>Calibri</vt:lpstr>
      <vt:lpstr>AccentBoxVTI</vt:lpstr>
      <vt:lpstr>PowerPoint Presentation</vt:lpstr>
      <vt:lpstr>                                               What are SDS Standards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4 Options</dc:title>
  <dc:creator>KATHLEEN TRAVERS</dc:creator>
  <cp:lastModifiedBy>elspeth critchley</cp:lastModifiedBy>
  <cp:revision>18</cp:revision>
  <dcterms:created xsi:type="dcterms:W3CDTF">2021-05-12T21:40:00Z</dcterms:created>
  <dcterms:modified xsi:type="dcterms:W3CDTF">2023-03-13T17:47:57Z</dcterms:modified>
</cp:coreProperties>
</file>