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sldIdLst>
    <p:sldId id="267" r:id="rId2"/>
    <p:sldId id="268" r:id="rId3"/>
    <p:sldId id="299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4CDCD-F399-465C-9C4D-45C2512EB947}" v="4" dt="2023-03-06T14:01:31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3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7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102B2DE-05EB-4A47-8E12-EFE444967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00"/>
          <a:stretch/>
        </p:blipFill>
        <p:spPr>
          <a:xfrm>
            <a:off x="-51402" y="10"/>
            <a:ext cx="8668512" cy="6857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C40729-3E93-7848-83A1-22D63FF72259}"/>
              </a:ext>
            </a:extLst>
          </p:cNvPr>
          <p:cNvSpPr txBox="1">
            <a:spLocks/>
          </p:cNvSpPr>
          <p:nvPr/>
        </p:nvSpPr>
        <p:spPr>
          <a:xfrm>
            <a:off x="8861163" y="2434281"/>
            <a:ext cx="3090363" cy="4090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+mn-lt"/>
              </a:rPr>
              <a:t>SDS Option 2</a:t>
            </a:r>
            <a:br>
              <a:rPr lang="en-GB" sz="4800" dirty="0">
                <a:latin typeface="+mn-lt"/>
              </a:rPr>
            </a:br>
            <a:br>
              <a:rPr lang="en-GB" sz="4800" dirty="0">
                <a:latin typeface="+mn-lt"/>
              </a:rPr>
            </a:br>
            <a:r>
              <a:rPr lang="en-GB" sz="4800" dirty="0">
                <a:latin typeface="+mn-lt"/>
              </a:rPr>
              <a:t>Individual Service Fund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BEB78D-FBFF-5249-9223-80FEAFF6A25C}"/>
              </a:ext>
            </a:extLst>
          </p:cNvPr>
          <p:cNvGrpSpPr/>
          <p:nvPr/>
        </p:nvGrpSpPr>
        <p:grpSpPr>
          <a:xfrm>
            <a:off x="6758152" y="241738"/>
            <a:ext cx="4498427" cy="1402562"/>
            <a:chOff x="6758152" y="241738"/>
            <a:chExt cx="4498427" cy="14025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20BB67-76D7-0C49-A399-31361DC6FD2F}"/>
                </a:ext>
              </a:extLst>
            </p:cNvPr>
            <p:cNvSpPr/>
            <p:nvPr/>
          </p:nvSpPr>
          <p:spPr>
            <a:xfrm>
              <a:off x="6758152" y="241738"/>
              <a:ext cx="4498427" cy="14025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09D1075-E1AF-DA47-B08B-DA37D6899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8959" y="401210"/>
              <a:ext cx="2007973" cy="1106959"/>
            </a:xfrm>
            <a:prstGeom prst="rect">
              <a:avLst/>
            </a:prstGeom>
          </p:spPr>
        </p:pic>
        <p:pic>
          <p:nvPicPr>
            <p:cNvPr id="15" name="Picture 14" descr="Chart, sunburst chart&#10;&#10;Description automatically generated">
              <a:extLst>
                <a:ext uri="{FF2B5EF4-FFF2-40B4-BE49-F238E27FC236}">
                  <a16:creationId xmlns:a16="http://schemas.microsoft.com/office/drawing/2014/main" id="{BDE0B38B-B0E7-1E4C-A84C-8E521D243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4949" y="377869"/>
              <a:ext cx="1803400" cy="113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9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4783064" y="2298356"/>
            <a:ext cx="7079421" cy="41908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GB" sz="2400" dirty="0"/>
              <a:t>It includes: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happens if the Individual wants to make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happens if the Individual is not happy with the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How the Individual would like to monitor the ISF including evaluating the quality of the service and how the service can be improved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Any other information the Individual would like from the Provider on a regular basis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4783064" y="368791"/>
            <a:ext cx="5543377" cy="134652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Individual Service Fund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Agreement document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4783064" y="2298356"/>
            <a:ext cx="7079421" cy="41908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Individual has a choice of who provides their support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Individual is in control of the support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Individual does not have to manage the budget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4783064" y="368791"/>
            <a:ext cx="5543377" cy="1346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Individual Service Fund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Advantages 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5265988" y="1504346"/>
            <a:ext cx="6182801" cy="51093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GB" sz="2400" dirty="0"/>
              <a:t>Scottish Government SDS Statutory Guidance describes Option 2 as: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selection of support by the supported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making of arrangements for the provision of it by the Local Authority on behalf of the supported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Payment by the Local Authority of the relevant amount to the provider</a:t>
            </a:r>
          </a:p>
          <a:p>
            <a:endParaRPr lang="en-GB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5227908" y="492358"/>
            <a:ext cx="5333832" cy="651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is SDS Option 2?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5265988" y="1504346"/>
            <a:ext cx="6182801" cy="51093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GB" sz="2400" dirty="0">
                <a:latin typeface="Segoe UI" panose="020B0502040204020203" pitchFamily="34" charset="0"/>
              </a:rPr>
              <a:t>This is a new option through the SDS Act: option 1 and 3 were already available. It is often referred to as an Individual Service Fund</a:t>
            </a:r>
            <a:endParaRPr lang="en-GB" sz="2800" dirty="0"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Option 2 provides greater choice, control and flexibility without the responsibility of managing the budget that comes with option 1 (a direct payment)</a:t>
            </a:r>
          </a:p>
          <a:p>
            <a:endParaRPr lang="en-GB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5227908" y="492358"/>
            <a:ext cx="3679212" cy="651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Why Option 2?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6B5AAE4-E4E0-ED3B-4C4D-140CCBD72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152420" y="152410"/>
            <a:ext cx="45053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5329050" y="2029863"/>
            <a:ext cx="6182801" cy="24160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GB" sz="2400" dirty="0">
                <a:latin typeface="Segoe UI" panose="020B0502040204020203" pitchFamily="34" charset="0"/>
              </a:rPr>
              <a:t>The budget is paid to the service provider by the Council to provide or arrange the support to meet the outcomes in the Individual’s Support Plan. </a:t>
            </a:r>
          </a:p>
          <a:p>
            <a:endParaRPr lang="en-GB" sz="2400" dirty="0">
              <a:latin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</a:rPr>
              <a:t>The provider manages the budget.</a:t>
            </a:r>
          </a:p>
          <a:p>
            <a:endParaRPr lang="en-GB" sz="2400" dirty="0">
              <a:latin typeface="Segoe UI" panose="020B0502040204020203" pitchFamily="34" charset="0"/>
            </a:endParaRPr>
          </a:p>
          <a:p>
            <a:endParaRPr lang="en-GB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5227908" y="492358"/>
            <a:ext cx="6816866" cy="651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does it work in practice?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5265988" y="1504346"/>
            <a:ext cx="6411005" cy="51093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endParaRPr lang="en-GB" sz="2400" dirty="0">
              <a:latin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</a:rPr>
              <a:t>The individual chooses a care provider that has an Individual Service Fund agreement with the Council. </a:t>
            </a:r>
          </a:p>
          <a:p>
            <a:endParaRPr lang="en-GB" sz="2400" dirty="0">
              <a:latin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</a:rPr>
              <a:t>If an individual wants a different provider, then a request should be made to Contracts.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</a:rPr>
              <a:t>The Council and the Provider agree the Service Specification for ISFs</a:t>
            </a:r>
          </a:p>
          <a:p>
            <a:endParaRPr lang="en-GB" sz="2400" dirty="0">
              <a:latin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</a:rPr>
              <a:t>The individual completes an ISF Agreement with the Provider.</a:t>
            </a:r>
          </a:p>
          <a:p>
            <a:endParaRPr lang="en-GB" sz="2400" dirty="0">
              <a:latin typeface="Segoe UI" panose="020B0502040204020203" pitchFamily="34" charset="0"/>
            </a:endParaRPr>
          </a:p>
          <a:p>
            <a:endParaRPr lang="en-GB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5227908" y="492358"/>
            <a:ext cx="6816866" cy="651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does it work in practice?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5253631" y="2298356"/>
            <a:ext cx="6411005" cy="374409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GB" sz="2400" dirty="0"/>
              <a:t>The arrangements should make it straightforward for the individual to exercise control over their support.</a:t>
            </a:r>
          </a:p>
          <a:p>
            <a:endParaRPr lang="en-GB" sz="2400" dirty="0"/>
          </a:p>
          <a:p>
            <a:r>
              <a:rPr lang="en-GB" sz="2400" dirty="0"/>
              <a:t>The individual and the Provider will work on the ISF  Agreement in partnership and it should detail when and how the support will be provided and by whom.  </a:t>
            </a:r>
          </a:p>
          <a:p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4783064" y="368791"/>
            <a:ext cx="5543377" cy="1346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Individual Service Fund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Agreement 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5199202" y="2452570"/>
            <a:ext cx="6411005" cy="464901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GB" sz="2400" dirty="0"/>
              <a:t>The individual cannot employ staff directly but the provider can involve the individual in the recruitment and selection of the staff who will provide support. </a:t>
            </a:r>
          </a:p>
          <a:p>
            <a:endParaRPr lang="en-GB" sz="2400" dirty="0"/>
          </a:p>
          <a:p>
            <a:r>
              <a:rPr lang="en-GB" sz="2400" dirty="0"/>
              <a:t>There are local examples of people suggesting potential staff to the provider. </a:t>
            </a:r>
          </a:p>
          <a:p>
            <a:endParaRPr lang="en-GB" sz="2400" dirty="0">
              <a:latin typeface="Segoe UI" panose="020B0502040204020203" pitchFamily="34" charset="0"/>
            </a:endParaRPr>
          </a:p>
          <a:p>
            <a:endParaRPr lang="en-GB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4783064" y="368791"/>
            <a:ext cx="5543377" cy="1346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Individual Service Fund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Agreement 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4783064" y="2298356"/>
            <a:ext cx="7079421" cy="46490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2400" dirty="0"/>
              <a:t>The ISF Agreement is completed jointly by the Individual and the Provider. </a:t>
            </a:r>
          </a:p>
          <a:p>
            <a:endParaRPr lang="en-GB" sz="2400" dirty="0"/>
          </a:p>
          <a:p>
            <a:r>
              <a:rPr lang="en-GB" sz="2400" dirty="0"/>
              <a:t>The ISF template is on Mosaic and should be given to the provider and individual. </a:t>
            </a:r>
          </a:p>
          <a:p>
            <a:endParaRPr lang="en-GB" sz="2400" dirty="0"/>
          </a:p>
          <a:p>
            <a:r>
              <a:rPr lang="en-GB" sz="2400" dirty="0"/>
              <a:t>Once completed by them it is uploaded to Mosaic. </a:t>
            </a:r>
          </a:p>
          <a:p>
            <a:endParaRPr lang="en-GB" sz="2400" dirty="0"/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4783064" y="368791"/>
            <a:ext cx="5543377" cy="1346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Individual Service Fund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Agreement 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4783064" y="2298356"/>
            <a:ext cx="7079421" cy="41908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GB" sz="2400" dirty="0"/>
              <a:t>It includes: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amount of the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Outcomes agreed in the Individual’s Support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Agreed days and times of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Agreed staffing and recruitment arrangements.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4783064" y="368791"/>
            <a:ext cx="5543377" cy="1346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Individual Service Fund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Agreement 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4 Options" id="{AF43E025-01F0-E041-9AC0-680808C0A64C}" vid="{FC3EB82B-D242-7243-8EFA-E8BE74BD3A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486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Segoe UI</vt:lpstr>
      <vt:lpstr>AccentBoxVTI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 Options</dc:title>
  <dc:creator>KATHLEEN TRAVERS</dc:creator>
  <cp:lastModifiedBy>elspeth critchley</cp:lastModifiedBy>
  <cp:revision>17</cp:revision>
  <dcterms:created xsi:type="dcterms:W3CDTF">2021-05-12T21:40:00Z</dcterms:created>
  <dcterms:modified xsi:type="dcterms:W3CDTF">2023-03-06T14:03:17Z</dcterms:modified>
</cp:coreProperties>
</file>