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7" r:id="rId4"/>
  </p:sldMasterIdLst>
  <p:sldIdLst>
    <p:sldId id="256" r:id="rId5"/>
    <p:sldId id="268" r:id="rId6"/>
    <p:sldId id="281" r:id="rId7"/>
    <p:sldId id="260" r:id="rId8"/>
    <p:sldId id="262" r:id="rId9"/>
    <p:sldId id="263" r:id="rId10"/>
    <p:sldId id="269" r:id="rId11"/>
    <p:sldId id="284" r:id="rId12"/>
    <p:sldId id="285" r:id="rId13"/>
    <p:sldId id="26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49A6C9A-83E7-4DCA-938A-6A6676E5E5D1}" v="9" dt="2022-12-08T15:49:35.37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 snapToObjects="1">
      <p:cViewPr varScale="1">
        <p:scale>
          <a:sx n="76" d="100"/>
          <a:sy n="76" d="100"/>
        </p:scale>
        <p:origin x="30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12/8/2022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274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81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188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ncompassborders.com/wp-content/uploads/2019/07/Get-Ready-for-SDS.pdf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sird@encompassborders.com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ncompassborders.com/wp-content/uploads/2021/04/Encompass-SDS-lflt-fnl.pdf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ercritchley@icloud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3" name="Rectangle 52">
            <a:extLst>
              <a:ext uri="{FF2B5EF4-FFF2-40B4-BE49-F238E27FC236}">
                <a16:creationId xmlns:a16="http://schemas.microsoft.com/office/drawing/2014/main" id="{526E0BFB-CDF1-4990-8C11-AC849311E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D102B2DE-05EB-4A47-8E12-EFE4449672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8900"/>
          <a:stretch/>
        </p:blipFill>
        <p:spPr>
          <a:xfrm>
            <a:off x="-2" y="10"/>
            <a:ext cx="8668512" cy="6857990"/>
          </a:xfrm>
          <a:prstGeom prst="rect">
            <a:avLst/>
          </a:prstGeom>
        </p:spPr>
      </p:pic>
      <p:sp>
        <p:nvSpPr>
          <p:cNvPr id="55" name="Rectangle 54">
            <a:extLst>
              <a:ext uri="{FF2B5EF4-FFF2-40B4-BE49-F238E27FC236}">
                <a16:creationId xmlns:a16="http://schemas.microsoft.com/office/drawing/2014/main" id="{6069A1F8-9BEB-4786-9694-FC48B2D75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788244" y="0"/>
            <a:ext cx="940375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0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1283AD-568D-A843-9C75-55ECE0F33D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19322" y="2311080"/>
            <a:ext cx="5660346" cy="2072369"/>
          </a:xfrm>
        </p:spPr>
        <p:txBody>
          <a:bodyPr anchor="b">
            <a:normAutofit/>
          </a:bodyPr>
          <a:lstStyle/>
          <a:p>
            <a:r>
              <a:rPr lang="en-GB" sz="4800" dirty="0">
                <a:latin typeface="+mn-lt"/>
              </a:rPr>
              <a:t>Support in the Right Direction Project  (</a:t>
            </a:r>
            <a:r>
              <a:rPr lang="en-GB" sz="4800" dirty="0" err="1">
                <a:latin typeface="+mn-lt"/>
              </a:rPr>
              <a:t>SiRD</a:t>
            </a:r>
            <a:r>
              <a:rPr lang="en-GB" sz="4800" dirty="0">
                <a:latin typeface="+mn-lt"/>
              </a:rPr>
              <a:t>)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840FBC4-F51B-CB45-BFB6-3ECEE943D883}"/>
              </a:ext>
            </a:extLst>
          </p:cNvPr>
          <p:cNvSpPr/>
          <p:nvPr/>
        </p:nvSpPr>
        <p:spPr>
          <a:xfrm>
            <a:off x="5587780" y="4932037"/>
            <a:ext cx="60480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/>
              <a:t>Pre-assessment Project /SDS Forum 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76BC0B8-82BC-414B-924C-F1FF9A058A0A}"/>
              </a:ext>
            </a:extLst>
          </p:cNvPr>
          <p:cNvGrpSpPr/>
          <p:nvPr/>
        </p:nvGrpSpPr>
        <p:grpSpPr>
          <a:xfrm>
            <a:off x="6758152" y="241738"/>
            <a:ext cx="4498427" cy="1402562"/>
            <a:chOff x="6758152" y="241738"/>
            <a:chExt cx="4498427" cy="1402562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2A6BA8C-8862-1F4B-8926-DAE1E61C2BD1}"/>
                </a:ext>
              </a:extLst>
            </p:cNvPr>
            <p:cNvSpPr/>
            <p:nvPr/>
          </p:nvSpPr>
          <p:spPr>
            <a:xfrm>
              <a:off x="6758152" y="241738"/>
              <a:ext cx="4498427" cy="1402562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3" name="Picture 12" descr="Logo&#10;&#10;Description automatically generated with medium confidence">
              <a:extLst>
                <a:ext uri="{FF2B5EF4-FFF2-40B4-BE49-F238E27FC236}">
                  <a16:creationId xmlns:a16="http://schemas.microsoft.com/office/drawing/2014/main" id="{5686595E-F753-0145-9C57-448258386F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68959" y="401210"/>
              <a:ext cx="2007973" cy="1106959"/>
            </a:xfrm>
            <a:prstGeom prst="rect">
              <a:avLst/>
            </a:prstGeom>
          </p:spPr>
        </p:pic>
        <p:pic>
          <p:nvPicPr>
            <p:cNvPr id="14" name="Picture 13" descr="Chart, sunburst chart&#10;&#10;Description automatically generated">
              <a:extLst>
                <a:ext uri="{FF2B5EF4-FFF2-40B4-BE49-F238E27FC236}">
                  <a16:creationId xmlns:a16="http://schemas.microsoft.com/office/drawing/2014/main" id="{EDCF548E-D307-284D-B95D-6D25326F144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344949" y="377869"/>
              <a:ext cx="1803400" cy="11303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743993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D102B2DE-05EB-4A47-8E12-EFE4449672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8900"/>
          <a:stretch/>
        </p:blipFill>
        <p:spPr>
          <a:xfrm>
            <a:off x="-51402" y="10"/>
            <a:ext cx="8668512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E1283AD-568D-A843-9C75-55ECE0F33D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57560" y="2632746"/>
            <a:ext cx="3024537" cy="3301367"/>
          </a:xfrm>
        </p:spPr>
        <p:txBody>
          <a:bodyPr anchor="b">
            <a:noAutofit/>
          </a:bodyPr>
          <a:lstStyle/>
          <a:p>
            <a:r>
              <a:rPr lang="en-GB" sz="4800" dirty="0">
                <a:latin typeface="+mn-lt"/>
              </a:rPr>
              <a:t>Support in the Right Direction Project  (</a:t>
            </a:r>
            <a:r>
              <a:rPr lang="en-GB" sz="4800" dirty="0" err="1">
                <a:latin typeface="+mn-lt"/>
              </a:rPr>
              <a:t>SiRD</a:t>
            </a:r>
            <a:r>
              <a:rPr lang="en-GB" sz="4800" dirty="0">
                <a:latin typeface="+mn-lt"/>
              </a:rPr>
              <a:t>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9209B59-4DE8-AB4F-A732-8D0FE8701467}"/>
              </a:ext>
            </a:extLst>
          </p:cNvPr>
          <p:cNvSpPr/>
          <p:nvPr/>
        </p:nvSpPr>
        <p:spPr>
          <a:xfrm>
            <a:off x="8757560" y="6114941"/>
            <a:ext cx="300268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/>
              <a:t>Pre-assessment Project /</a:t>
            </a:r>
          </a:p>
          <a:p>
            <a:r>
              <a:rPr lang="en-GB" sz="2000" dirty="0"/>
              <a:t>SDS Forum 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6A41F85-4882-D74D-87E0-2B64973995E4}"/>
              </a:ext>
            </a:extLst>
          </p:cNvPr>
          <p:cNvGrpSpPr/>
          <p:nvPr/>
        </p:nvGrpSpPr>
        <p:grpSpPr>
          <a:xfrm>
            <a:off x="6758152" y="241738"/>
            <a:ext cx="4498427" cy="1402562"/>
            <a:chOff x="6758152" y="241738"/>
            <a:chExt cx="4498427" cy="1402562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178A93C-9DB3-4D44-8C4E-5C04E17BAF48}"/>
                </a:ext>
              </a:extLst>
            </p:cNvPr>
            <p:cNvSpPr/>
            <p:nvPr/>
          </p:nvSpPr>
          <p:spPr>
            <a:xfrm>
              <a:off x="6758152" y="241738"/>
              <a:ext cx="4498427" cy="1402562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3" name="Picture 12" descr="Logo&#10;&#10;Description automatically generated with medium confidence">
              <a:extLst>
                <a:ext uri="{FF2B5EF4-FFF2-40B4-BE49-F238E27FC236}">
                  <a16:creationId xmlns:a16="http://schemas.microsoft.com/office/drawing/2014/main" id="{B8F1410B-1322-3145-8308-E8E33E446F6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68959" y="401210"/>
              <a:ext cx="2007973" cy="1106959"/>
            </a:xfrm>
            <a:prstGeom prst="rect">
              <a:avLst/>
            </a:prstGeom>
          </p:spPr>
        </p:pic>
        <p:pic>
          <p:nvPicPr>
            <p:cNvPr id="14" name="Picture 13" descr="Chart, sunburst chart&#10;&#10;Description automatically generated">
              <a:extLst>
                <a:ext uri="{FF2B5EF4-FFF2-40B4-BE49-F238E27FC236}">
                  <a16:creationId xmlns:a16="http://schemas.microsoft.com/office/drawing/2014/main" id="{1A33B065-F63D-E84E-B49A-CB972038CAD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344949" y="377869"/>
              <a:ext cx="1803400" cy="11303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53989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3A9376D7-6551-DD48-850F-05D9CA667E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25" r="62122"/>
          <a:stretch/>
        </p:blipFill>
        <p:spPr>
          <a:xfrm>
            <a:off x="20" y="10"/>
            <a:ext cx="4505305" cy="685799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C10DC7D-4EE7-4747-B359-BF1543BE6109}"/>
              </a:ext>
            </a:extLst>
          </p:cNvPr>
          <p:cNvSpPr/>
          <p:nvPr/>
        </p:nvSpPr>
        <p:spPr>
          <a:xfrm>
            <a:off x="5265988" y="1504346"/>
            <a:ext cx="6182801" cy="510939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r>
              <a:rPr lang="en-GB" sz="2400" dirty="0"/>
              <a:t>The Scottish Government recognises the value of people receiving independent information  and advice about what support is available to them within the Social Care system.</a:t>
            </a:r>
          </a:p>
          <a:p>
            <a:endParaRPr lang="en-GB" sz="2400" dirty="0"/>
          </a:p>
          <a:p>
            <a:r>
              <a:rPr lang="en-GB" sz="2400" dirty="0"/>
              <a:t>The Scottish Borders has a pre-assessment project called Get Ready for SDS and an SDS Forum that meets regularly and both are funded by the Scottish Government. 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BA3038E-E4D7-8C4B-8F87-5509B9A49C88}"/>
              </a:ext>
            </a:extLst>
          </p:cNvPr>
          <p:cNvSpPr/>
          <p:nvPr/>
        </p:nvSpPr>
        <p:spPr>
          <a:xfrm>
            <a:off x="5227908" y="492358"/>
            <a:ext cx="6791154" cy="6511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600" b="1" dirty="0">
                <a:solidFill>
                  <a:schemeClr val="accent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Get ready for SDS/SDS Forum</a:t>
            </a:r>
            <a:endParaRPr lang="en-GB" sz="3600" dirty="0">
              <a:solidFill>
                <a:schemeClr val="accent2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9346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3A9376D7-6551-DD48-850F-05D9CA667E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25" r="62122"/>
          <a:stretch/>
        </p:blipFill>
        <p:spPr>
          <a:xfrm>
            <a:off x="20" y="10"/>
            <a:ext cx="4505305" cy="685799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C10DC7D-4EE7-4747-B359-BF1543BE6109}"/>
              </a:ext>
            </a:extLst>
          </p:cNvPr>
          <p:cNvSpPr/>
          <p:nvPr/>
        </p:nvSpPr>
        <p:spPr>
          <a:xfrm>
            <a:off x="5265988" y="1504346"/>
            <a:ext cx="6182801" cy="510939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r>
              <a:rPr lang="en-GB" sz="2400" dirty="0"/>
              <a:t>The project works with </a:t>
            </a:r>
          </a:p>
          <a:p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Social work teams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Social Work Scotland SDS Team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SDS lead at SBC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Inspiring Scotland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SDS Collective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SDS Scotland </a:t>
            </a:r>
          </a:p>
          <a:p>
            <a:endParaRPr lang="en-GB" sz="2400" dirty="0"/>
          </a:p>
          <a:p>
            <a:r>
              <a:rPr lang="en-GB" sz="2400" dirty="0"/>
              <a:t>and feeds into the Scottish Government on work they are doing relating to social care and the new SDS standards.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BA3038E-E4D7-8C4B-8F87-5509B9A49C88}"/>
              </a:ext>
            </a:extLst>
          </p:cNvPr>
          <p:cNvSpPr/>
          <p:nvPr/>
        </p:nvSpPr>
        <p:spPr>
          <a:xfrm>
            <a:off x="5227908" y="492358"/>
            <a:ext cx="6791154" cy="6511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600" b="1" dirty="0">
                <a:solidFill>
                  <a:schemeClr val="accent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Get ready for SDS/SDS Forum</a:t>
            </a:r>
            <a:endParaRPr lang="en-GB" sz="3600" dirty="0">
              <a:solidFill>
                <a:schemeClr val="accent2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3582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3A9376D7-6551-DD48-850F-05D9CA667E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25" r="62122"/>
          <a:stretch/>
        </p:blipFill>
        <p:spPr>
          <a:xfrm>
            <a:off x="20" y="10"/>
            <a:ext cx="4505305" cy="685799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D8A8912-9240-9B41-BC11-2A203C8CF07D}"/>
              </a:ext>
            </a:extLst>
          </p:cNvPr>
          <p:cNvSpPr/>
          <p:nvPr/>
        </p:nvSpPr>
        <p:spPr>
          <a:xfrm>
            <a:off x="5227908" y="492358"/>
            <a:ext cx="6213048" cy="13465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600" b="1" dirty="0">
                <a:solidFill>
                  <a:schemeClr val="accent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Aims of Get Ready for SDS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600" b="1" dirty="0">
                <a:solidFill>
                  <a:schemeClr val="accent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(Pre-assessment)</a:t>
            </a:r>
            <a:endParaRPr lang="en-GB" sz="3600" dirty="0">
              <a:solidFill>
                <a:schemeClr val="accent2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A81B0BD-1DDC-4949-9555-D05DD078C7F0}"/>
              </a:ext>
            </a:extLst>
          </p:cNvPr>
          <p:cNvSpPr/>
          <p:nvPr/>
        </p:nvSpPr>
        <p:spPr>
          <a:xfrm>
            <a:off x="4766400" y="2016001"/>
            <a:ext cx="7447908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To give people time prior to a social work assessment to understand Self-directed Support and the 4 options available.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ea typeface="Calibri" panose="020F0502020204030204" pitchFamily="34" charset="0"/>
                <a:cs typeface="Times New Roman" panose="02020603050405020304" pitchFamily="18" charset="0"/>
              </a:rPr>
              <a:t>To have a conversation with people to enable them to contribute meaningfully to their assessment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To make people aware of the Local Authority Charging policy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To make people aware of the Local Authority Eligibility criteria</a:t>
            </a:r>
          </a:p>
          <a:p>
            <a:pPr marL="342900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GB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GB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GB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7354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3A9376D7-6551-DD48-850F-05D9CA667E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25" r="62122"/>
          <a:stretch/>
        </p:blipFill>
        <p:spPr>
          <a:xfrm>
            <a:off x="20" y="10"/>
            <a:ext cx="4505305" cy="685799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D8A8912-9240-9B41-BC11-2A203C8CF07D}"/>
              </a:ext>
            </a:extLst>
          </p:cNvPr>
          <p:cNvSpPr/>
          <p:nvPr/>
        </p:nvSpPr>
        <p:spPr>
          <a:xfrm>
            <a:off x="5227908" y="492358"/>
            <a:ext cx="7035900" cy="6511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600" b="1" dirty="0">
                <a:solidFill>
                  <a:schemeClr val="accent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How will this help individuals?</a:t>
            </a:r>
            <a:endParaRPr lang="en-GB" sz="3600" dirty="0">
              <a:solidFill>
                <a:schemeClr val="accent2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A81B0BD-1DDC-4949-9555-D05DD078C7F0}"/>
              </a:ext>
            </a:extLst>
          </p:cNvPr>
          <p:cNvSpPr/>
          <p:nvPr/>
        </p:nvSpPr>
        <p:spPr>
          <a:xfrm>
            <a:off x="5177508" y="1439541"/>
            <a:ext cx="6659292" cy="7540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/>
              <a:t>They will:</a:t>
            </a:r>
            <a:endParaRPr lang="en-GB" sz="2000" dirty="0"/>
          </a:p>
          <a:p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Be aware of the 4 SDS Options and have  increased understanding of them in practice</a:t>
            </a:r>
          </a:p>
          <a:p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Feel more prepared for the assessment and support planning process</a:t>
            </a:r>
          </a:p>
          <a:p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Feel more confident and able to contribute to a conversation that fully explores what matters to them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</a:rPr>
              <a:t>Understand their own role in  decision making about the options available to them to support their needs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000000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</a:rPr>
              <a:t>Receive a written summary of the pre assessment discussion with links to relevant information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4195908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3A9376D7-6551-DD48-850F-05D9CA667E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25" r="62122"/>
          <a:stretch/>
        </p:blipFill>
        <p:spPr>
          <a:xfrm>
            <a:off x="20" y="10"/>
            <a:ext cx="4505305" cy="685799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D8A8912-9240-9B41-BC11-2A203C8CF07D}"/>
              </a:ext>
            </a:extLst>
          </p:cNvPr>
          <p:cNvSpPr/>
          <p:nvPr/>
        </p:nvSpPr>
        <p:spPr>
          <a:xfrm>
            <a:off x="4723411" y="439806"/>
            <a:ext cx="7205499" cy="6511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600" b="1" dirty="0">
                <a:solidFill>
                  <a:schemeClr val="accent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Next Steps - Get Ready for SDS </a:t>
            </a:r>
            <a:endParaRPr lang="en-GB" sz="3600" dirty="0">
              <a:solidFill>
                <a:schemeClr val="accent2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A81B0BD-1DDC-4949-9555-D05DD078C7F0}"/>
              </a:ext>
            </a:extLst>
          </p:cNvPr>
          <p:cNvSpPr/>
          <p:nvPr/>
        </p:nvSpPr>
        <p:spPr>
          <a:xfrm>
            <a:off x="4822948" y="1395484"/>
            <a:ext cx="7205499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/>
              <a:t>The Get Ready for SDS project has a referral pathway to enable it to be effective for individuals and to report to our funders.</a:t>
            </a:r>
          </a:p>
          <a:p>
            <a:endParaRPr lang="en-GB" sz="2400" dirty="0"/>
          </a:p>
          <a:p>
            <a:r>
              <a:rPr lang="en-GB" sz="2400" dirty="0"/>
              <a:t>Referrals can come through the person themselves, professionals, friends or relatives.</a:t>
            </a:r>
          </a:p>
          <a:p>
            <a:endParaRPr lang="en-GB" sz="2400" dirty="0"/>
          </a:p>
          <a:p>
            <a:r>
              <a:rPr lang="en-GB" sz="2400" dirty="0"/>
              <a:t>There is a leaflet about the project at</a:t>
            </a:r>
          </a:p>
          <a:p>
            <a:r>
              <a:rPr lang="en-GB" sz="2400" dirty="0">
                <a:hlinkClick r:id="rId3"/>
              </a:rPr>
              <a:t>https://www.encompassborders.com/wp-content/uploads/2019/07/Get-Ready-for-SDS.pdf</a:t>
            </a:r>
            <a:endParaRPr lang="en-GB" sz="2400" dirty="0"/>
          </a:p>
          <a:p>
            <a:endParaRPr lang="en-GB" sz="2400" dirty="0"/>
          </a:p>
          <a:p>
            <a:r>
              <a:rPr lang="en-GB" sz="2400" dirty="0"/>
              <a:t>The Get Ready for SDS project can be contacted at </a:t>
            </a:r>
            <a:r>
              <a:rPr lang="en-GB" sz="2400" dirty="0">
                <a:hlinkClick r:id="rId4"/>
              </a:rPr>
              <a:t>sird@encompassborders.com</a:t>
            </a:r>
            <a:r>
              <a:rPr lang="en-GB" sz="2400" dirty="0"/>
              <a:t>  </a:t>
            </a:r>
          </a:p>
          <a:p>
            <a:r>
              <a:rPr lang="en-GB" sz="2400" dirty="0"/>
              <a:t>Tel: 07768 552990 </a:t>
            </a:r>
          </a:p>
        </p:txBody>
      </p:sp>
    </p:spTree>
    <p:extLst>
      <p:ext uri="{BB962C8B-B14F-4D97-AF65-F5344CB8AC3E}">
        <p14:creationId xmlns:p14="http://schemas.microsoft.com/office/powerpoint/2010/main" val="890394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3A9376D7-6551-DD48-850F-05D9CA667E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25" r="62122"/>
          <a:stretch/>
        </p:blipFill>
        <p:spPr>
          <a:xfrm>
            <a:off x="20" y="10"/>
            <a:ext cx="4505305" cy="685799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D8A8912-9240-9B41-BC11-2A203C8CF07D}"/>
              </a:ext>
            </a:extLst>
          </p:cNvPr>
          <p:cNvSpPr/>
          <p:nvPr/>
        </p:nvSpPr>
        <p:spPr>
          <a:xfrm>
            <a:off x="5227908" y="492358"/>
            <a:ext cx="2631170" cy="6511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600" b="1" dirty="0">
                <a:solidFill>
                  <a:schemeClr val="accent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SDS Forum</a:t>
            </a:r>
            <a:endParaRPr lang="en-GB" sz="3600" dirty="0">
              <a:solidFill>
                <a:schemeClr val="accent2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A81B0BD-1DDC-4949-9555-D05DD078C7F0}"/>
              </a:ext>
            </a:extLst>
          </p:cNvPr>
          <p:cNvSpPr/>
          <p:nvPr/>
        </p:nvSpPr>
        <p:spPr>
          <a:xfrm>
            <a:off x="5107141" y="1647732"/>
            <a:ext cx="692233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Set up in 2017.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It meets monthly (currently on Zoom). New members are always welcome.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Members of the SDS Forum are people who use SDS, carers and anyone who has an interest in how social care is delivered. 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The SDS Forum offers peer support to members, keeps up to date with local policies and practice in social care and works in partnership with SBC.</a:t>
            </a:r>
          </a:p>
        </p:txBody>
      </p:sp>
    </p:spTree>
    <p:extLst>
      <p:ext uri="{BB962C8B-B14F-4D97-AF65-F5344CB8AC3E}">
        <p14:creationId xmlns:p14="http://schemas.microsoft.com/office/powerpoint/2010/main" val="1905528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3A9376D7-6551-DD48-850F-05D9CA667E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25" r="62122"/>
          <a:stretch/>
        </p:blipFill>
        <p:spPr>
          <a:xfrm>
            <a:off x="20" y="10"/>
            <a:ext cx="4505305" cy="685799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D8A8912-9240-9B41-BC11-2A203C8CF07D}"/>
              </a:ext>
            </a:extLst>
          </p:cNvPr>
          <p:cNvSpPr/>
          <p:nvPr/>
        </p:nvSpPr>
        <p:spPr>
          <a:xfrm>
            <a:off x="5227908" y="492358"/>
            <a:ext cx="2631170" cy="6511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600" b="1" dirty="0">
                <a:solidFill>
                  <a:schemeClr val="accent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SDS Forum</a:t>
            </a:r>
            <a:endParaRPr lang="en-GB" sz="3600" dirty="0">
              <a:solidFill>
                <a:schemeClr val="accent2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A81B0BD-1DDC-4949-9555-D05DD078C7F0}"/>
              </a:ext>
            </a:extLst>
          </p:cNvPr>
          <p:cNvSpPr/>
          <p:nvPr/>
        </p:nvSpPr>
        <p:spPr>
          <a:xfrm>
            <a:off x="5107141" y="1647732"/>
            <a:ext cx="692233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It represents people using social care to ensure SDS principles and values are implemented in practice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Uses its collective voice to raise issues of concern locally and with national government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Uses its collective knowledge and experience to help others share our views on social care in Scotland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Offers mutual support and provides a listening ear.</a:t>
            </a:r>
          </a:p>
        </p:txBody>
      </p:sp>
    </p:spTree>
    <p:extLst>
      <p:ext uri="{BB962C8B-B14F-4D97-AF65-F5344CB8AC3E}">
        <p14:creationId xmlns:p14="http://schemas.microsoft.com/office/powerpoint/2010/main" val="315871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3A9376D7-6551-DD48-850F-05D9CA667E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25" r="62122"/>
          <a:stretch/>
        </p:blipFill>
        <p:spPr>
          <a:xfrm>
            <a:off x="20" y="10"/>
            <a:ext cx="4505305" cy="685799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D8A8912-9240-9B41-BC11-2A203C8CF07D}"/>
              </a:ext>
            </a:extLst>
          </p:cNvPr>
          <p:cNvSpPr/>
          <p:nvPr/>
        </p:nvSpPr>
        <p:spPr>
          <a:xfrm>
            <a:off x="5227908" y="492358"/>
            <a:ext cx="2631170" cy="651140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600" b="1" dirty="0">
                <a:solidFill>
                  <a:schemeClr val="accent2"/>
                </a:solidFill>
                <a:latin typeface="+mj-lt"/>
                <a:ea typeface="Calibri" panose="020F0502020204030204" pitchFamily="34" charset="0"/>
                <a:cs typeface="Times New Roman"/>
              </a:rPr>
              <a:t>SDS Forum</a:t>
            </a:r>
            <a:endParaRPr lang="en-GB" sz="3600" dirty="0">
              <a:solidFill>
                <a:schemeClr val="accent2"/>
              </a:solidFill>
              <a:effectLst/>
              <a:latin typeface="+mj-lt"/>
              <a:ea typeface="Calibri" panose="020F0502020204030204" pitchFamily="34" charset="0"/>
              <a:cs typeface="Times New Roman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A81B0BD-1DDC-4949-9555-D05DD078C7F0}"/>
              </a:ext>
            </a:extLst>
          </p:cNvPr>
          <p:cNvSpPr/>
          <p:nvPr/>
        </p:nvSpPr>
        <p:spPr>
          <a:xfrm>
            <a:off x="5107141" y="1647732"/>
            <a:ext cx="692233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/>
              <a:t>There is a leaflet available about the SDS Forum at </a:t>
            </a:r>
          </a:p>
          <a:p>
            <a:r>
              <a:rPr lang="en-GB" sz="2400" dirty="0">
                <a:hlinkClick r:id="rId3"/>
              </a:rPr>
              <a:t>https://www.encompassborders.com/wp-content/uploads/2021/04/Encompass-SDS-lflt-fnl.pdf</a:t>
            </a:r>
            <a:endParaRPr lang="en-GB" sz="2400" dirty="0"/>
          </a:p>
          <a:p>
            <a:endParaRPr lang="en-GB" sz="2400" dirty="0"/>
          </a:p>
          <a:p>
            <a:r>
              <a:rPr lang="en-GB" sz="2400" dirty="0"/>
              <a:t>Anyone interested can contact Elspeth Critchley, Secretary, for further information and dates of meetings on </a:t>
            </a:r>
            <a:r>
              <a:rPr lang="en-GB" sz="2400" dirty="0">
                <a:hlinkClick r:id="rId4"/>
              </a:rPr>
              <a:t>ercritchley@icloud.com</a:t>
            </a:r>
            <a:r>
              <a:rPr lang="en-GB" sz="2400" dirty="0"/>
              <a:t> or call 07906 166628.</a:t>
            </a:r>
          </a:p>
        </p:txBody>
      </p:sp>
    </p:spTree>
    <p:extLst>
      <p:ext uri="{BB962C8B-B14F-4D97-AF65-F5344CB8AC3E}">
        <p14:creationId xmlns:p14="http://schemas.microsoft.com/office/powerpoint/2010/main" val="265515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AccentBoxVTI">
  <a:themeElements>
    <a:clrScheme name="AccentBoxVTI">
      <a:dk1>
        <a:srgbClr val="000000"/>
      </a:dk1>
      <a:lt1>
        <a:sysClr val="window" lastClr="FFFFFF"/>
      </a:lt1>
      <a:dk2>
        <a:srgbClr val="262626"/>
      </a:dk2>
      <a:lt2>
        <a:srgbClr val="FFFFFF"/>
      </a:lt2>
      <a:accent1>
        <a:srgbClr val="F5A700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 4 Options" id="{AF43E025-01F0-E041-9AC0-680808C0A64C}" vid="{FC3EB82B-D242-7243-8EFA-E8BE74BD3A93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F9A58C3CE2E4841AFCBE795DD63EB6C" ma:contentTypeVersion="8" ma:contentTypeDescription="Create a new document." ma:contentTypeScope="" ma:versionID="084059647b0730ad553895992bf956e4">
  <xsd:schema xmlns:xsd="http://www.w3.org/2001/XMLSchema" xmlns:xs="http://www.w3.org/2001/XMLSchema" xmlns:p="http://schemas.microsoft.com/office/2006/metadata/properties" xmlns:ns3="d19a43f3-f58b-455c-a6c9-fd1b45cac823" targetNamespace="http://schemas.microsoft.com/office/2006/metadata/properties" ma:root="true" ma:fieldsID="077f29754dbb73a8c4e316a72514f116" ns3:_="">
    <xsd:import namespace="d19a43f3-f58b-455c-a6c9-fd1b45cac82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9a43f3-f58b-455c-a6c9-fd1b45cac82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CAA29E7-8DDB-4210-BCBE-DF2C0E370C54}">
  <ds:schemaRefs>
    <ds:schemaRef ds:uri="http://purl.org/dc/dcmitype/"/>
    <ds:schemaRef ds:uri="d19a43f3-f58b-455c-a6c9-fd1b45cac823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9E7AA6EB-590A-485D-BD26-2E343D0DA7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19a43f3-f58b-455c-a6c9-fd1b45cac82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B62C7F6-4AC4-46BE-A540-8D2719D73E0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563</Words>
  <Application>Microsoft Office PowerPoint</Application>
  <PresentationFormat>Widescreen</PresentationFormat>
  <Paragraphs>78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Avenir Next LT Pro</vt:lpstr>
      <vt:lpstr>Calibri</vt:lpstr>
      <vt:lpstr>AccentBoxVTI</vt:lpstr>
      <vt:lpstr>Support in the Right Direction Project  (SiRD)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Support in the Right Direction Project  (SiRD)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4 Options</dc:title>
  <dc:creator>KATHLEEN TRAVERS</dc:creator>
  <cp:lastModifiedBy>elspeth critchley</cp:lastModifiedBy>
  <cp:revision>18</cp:revision>
  <dcterms:created xsi:type="dcterms:W3CDTF">2021-05-12T21:40:00Z</dcterms:created>
  <dcterms:modified xsi:type="dcterms:W3CDTF">2022-12-08T15:50:28Z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9fedad31-c0c2-44e8-b26c-75143ee7ed65_Enabled">
    <vt:lpwstr>true</vt:lpwstr>
  </property>
  <property fmtid="{D5CDD505-2E9C-101B-9397-08002B2CF9AE}" pid="3" name="MSIP_Label_9fedad31-c0c2-44e8-b26c-75143ee7ed65_SetDate">
    <vt:lpwstr>2021-07-17T13:27:33Z</vt:lpwstr>
  </property>
  <property fmtid="{D5CDD505-2E9C-101B-9397-08002B2CF9AE}" pid="4" name="MSIP_Label_9fedad31-c0c2-44e8-b26c-75143ee7ed65_Method">
    <vt:lpwstr>Standard</vt:lpwstr>
  </property>
  <property fmtid="{D5CDD505-2E9C-101B-9397-08002B2CF9AE}" pid="5" name="MSIP_Label_9fedad31-c0c2-44e8-b26c-75143ee7ed65_Name">
    <vt:lpwstr>OFFICIAL</vt:lpwstr>
  </property>
  <property fmtid="{D5CDD505-2E9C-101B-9397-08002B2CF9AE}" pid="6" name="MSIP_Label_9fedad31-c0c2-44e8-b26c-75143ee7ed65_SiteId">
    <vt:lpwstr>89ed32a2-9b6b-41db-bb6f-376ec8fcd11d</vt:lpwstr>
  </property>
  <property fmtid="{D5CDD505-2E9C-101B-9397-08002B2CF9AE}" pid="7" name="MSIP_Label_9fedad31-c0c2-44e8-b26c-75143ee7ed65_ActionId">
    <vt:lpwstr>f04c5e09-c394-4de6-9bf8-31a3d100136c</vt:lpwstr>
  </property>
  <property fmtid="{D5CDD505-2E9C-101B-9397-08002B2CF9AE}" pid="8" name="MSIP_Label_9fedad31-c0c2-44e8-b26c-75143ee7ed65_ContentBits">
    <vt:lpwstr>0</vt:lpwstr>
  </property>
  <property fmtid="{D5CDD505-2E9C-101B-9397-08002B2CF9AE}" pid="9" name="ContentTypeId">
    <vt:lpwstr>0x010100DF9A58C3CE2E4841AFCBE795DD63EB6C</vt:lpwstr>
  </property>
</Properties>
</file>